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0" r:id="rId1"/>
  </p:sldMasterIdLst>
  <p:sldIdLst>
    <p:sldId id="256" r:id="rId2"/>
    <p:sldId id="267" r:id="rId3"/>
    <p:sldId id="268" r:id="rId4"/>
    <p:sldId id="271" r:id="rId5"/>
    <p:sldId id="265" r:id="rId6"/>
    <p:sldId id="260" r:id="rId7"/>
    <p:sldId id="269" r:id="rId8"/>
    <p:sldId id="259" r:id="rId9"/>
    <p:sldId id="266" r:id="rId10"/>
    <p:sldId id="270" r:id="rId11"/>
    <p:sldId id="258" r:id="rId12"/>
    <p:sldId id="262" r:id="rId13"/>
    <p:sldId id="263" r:id="rId14"/>
    <p:sldId id="264" r:id="rId15"/>
    <p:sldId id="25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5" autoAdjust="0"/>
    <p:restoredTop sz="86486" autoAdjust="0"/>
  </p:normalViewPr>
  <p:slideViewPr>
    <p:cSldViewPr>
      <p:cViewPr>
        <p:scale>
          <a:sx n="60" d="100"/>
          <a:sy n="60" d="100"/>
        </p:scale>
        <p:origin x="-762" y="-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2050" name="Picture 2" descr="C:\Users\johnstone\Documents\ewj\G9 Lasham 200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155017"/>
            <a:ext cx="9180512" cy="6120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F1A4F99-E60B-4BEF-8694-CC0521BD7B6B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F1A4F99-E60B-4BEF-8694-CC0521BD7B6B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1A4F99-E60B-4BEF-8694-CC0521BD7B6B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1A4F99-E60B-4BEF-8694-CC0521BD7B6B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F1A4F99-E60B-4BEF-8694-CC0521BD7B6B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F1A4F99-E60B-4BEF-8694-CC0521BD7B6B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b="1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b="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3"/>
        </a:buClr>
        <a:buSzPct val="75000"/>
        <a:buFont typeface="Wingdings"/>
        <a:buChar char=""/>
        <a:defRPr kumimoji="0" sz="23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4"/>
        </a:buClr>
        <a:buSzPct val="75000"/>
        <a:buFont typeface="Wingdings"/>
        <a:buChar char=""/>
        <a:defRPr kumimoji="0" sz="20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5"/>
        </a:buClr>
        <a:buSzPct val="65000"/>
        <a:buFont typeface="Wingdings"/>
        <a:buChar char=""/>
        <a:defRPr kumimoji="0" sz="20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Going Faster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Introduction to Main Topics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528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Intermission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After the Break: Speed through the Air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2403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Going Faster through the Air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How do we actually go faster?</a:t>
            </a:r>
          </a:p>
          <a:p>
            <a:pPr lvl="1"/>
            <a:r>
              <a:rPr lang="en-GB" dirty="0" smtClean="0"/>
              <a:t>Fly fast and straight and never in sink</a:t>
            </a:r>
          </a:p>
          <a:p>
            <a:pPr lvl="1"/>
            <a:r>
              <a:rPr lang="en-GB" dirty="0" smtClean="0"/>
              <a:t>Climb quickly and not very often</a:t>
            </a:r>
          </a:p>
          <a:p>
            <a:r>
              <a:rPr lang="en-GB" dirty="0" smtClean="0"/>
              <a:t>But really?</a:t>
            </a:r>
          </a:p>
          <a:p>
            <a:pPr lvl="1"/>
            <a:r>
              <a:rPr lang="en-GB" dirty="0" smtClean="0"/>
              <a:t>Cover ground efficiently minimising height loss</a:t>
            </a:r>
          </a:p>
          <a:p>
            <a:pPr lvl="1"/>
            <a:r>
              <a:rPr lang="en-GB" dirty="0" smtClean="0"/>
              <a:t>Maximise chance of finding strong thermals</a:t>
            </a:r>
          </a:p>
          <a:p>
            <a:pPr lvl="1"/>
            <a:r>
              <a:rPr lang="en-GB" dirty="0" smtClean="0"/>
              <a:t>Deviate but not too far!</a:t>
            </a:r>
          </a:p>
          <a:p>
            <a:r>
              <a:rPr lang="en-GB" dirty="0" smtClean="0"/>
              <a:t>So how what works best??</a:t>
            </a:r>
          </a:p>
          <a:p>
            <a:pPr lvl="1"/>
            <a:r>
              <a:rPr lang="en-GB" dirty="0" smtClean="0"/>
              <a:t>Model your Flight and Tactics</a:t>
            </a:r>
          </a:p>
          <a:p>
            <a:pPr lvl="1"/>
            <a:r>
              <a:rPr lang="en-GB" dirty="0" smtClean="0"/>
              <a:t>Performance Through the Air- wind has no affect</a:t>
            </a:r>
          </a:p>
          <a:p>
            <a:pPr lvl="1"/>
            <a:r>
              <a:rPr lang="en-GB" dirty="0" smtClean="0"/>
              <a:t>Model Glide Ratio, Speed and Rate of Climb</a:t>
            </a:r>
          </a:p>
        </p:txBody>
      </p:sp>
    </p:spTree>
    <p:extLst>
      <p:ext uri="{BB962C8B-B14F-4D97-AF65-F5344CB8AC3E}">
        <p14:creationId xmlns:p14="http://schemas.microsoft.com/office/powerpoint/2010/main" val="68153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Model your Flight: Definitions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GR: Average </a:t>
            </a:r>
            <a:r>
              <a:rPr lang="en-GB" dirty="0"/>
              <a:t>Glide Ratio </a:t>
            </a:r>
            <a:r>
              <a:rPr lang="en-GB" dirty="0" smtClean="0"/>
              <a:t>: </a:t>
            </a:r>
          </a:p>
          <a:p>
            <a:pPr lvl="1"/>
            <a:r>
              <a:rPr lang="en-GB" dirty="0" smtClean="0"/>
              <a:t>Distance </a:t>
            </a:r>
            <a:r>
              <a:rPr lang="en-GB" dirty="0"/>
              <a:t>Reduced to the next TP divided by Height Lost</a:t>
            </a:r>
          </a:p>
          <a:p>
            <a:r>
              <a:rPr lang="en-GB" dirty="0" smtClean="0"/>
              <a:t>Vg: Speed </a:t>
            </a:r>
            <a:r>
              <a:rPr lang="en-GB" dirty="0"/>
              <a:t>of </a:t>
            </a:r>
            <a:r>
              <a:rPr lang="en-GB" dirty="0" smtClean="0"/>
              <a:t>Glide: </a:t>
            </a:r>
          </a:p>
          <a:p>
            <a:pPr lvl="1"/>
            <a:r>
              <a:rPr lang="en-GB" dirty="0" smtClean="0"/>
              <a:t>Distance </a:t>
            </a:r>
            <a:r>
              <a:rPr lang="en-GB" dirty="0"/>
              <a:t>Reduced to the next TP divided by time taken</a:t>
            </a:r>
          </a:p>
          <a:p>
            <a:r>
              <a:rPr lang="en-GB" dirty="0" err="1" smtClean="0"/>
              <a:t>RoC</a:t>
            </a:r>
            <a:r>
              <a:rPr lang="en-GB" dirty="0" smtClean="0"/>
              <a:t>: Rate </a:t>
            </a:r>
            <a:r>
              <a:rPr lang="en-GB" dirty="0"/>
              <a:t>of </a:t>
            </a:r>
            <a:r>
              <a:rPr lang="en-GB" dirty="0" smtClean="0"/>
              <a:t>Climb:</a:t>
            </a:r>
          </a:p>
          <a:p>
            <a:pPr lvl="1"/>
            <a:r>
              <a:rPr lang="en-GB" dirty="0" smtClean="0"/>
              <a:t>Height </a:t>
            </a:r>
            <a:r>
              <a:rPr lang="en-GB" dirty="0"/>
              <a:t>Gained/Time Taken </a:t>
            </a:r>
            <a:r>
              <a:rPr lang="en-GB" dirty="0" smtClean="0"/>
              <a:t>over the same point</a:t>
            </a:r>
          </a:p>
          <a:p>
            <a:r>
              <a:rPr lang="en-GB" dirty="0" err="1" smtClean="0"/>
              <a:t>dHc</a:t>
            </a:r>
            <a:r>
              <a:rPr lang="en-GB" dirty="0" smtClean="0"/>
              <a:t>: Height Gain in the Climb</a:t>
            </a:r>
          </a:p>
          <a:p>
            <a:r>
              <a:rPr lang="en-GB" dirty="0" err="1" smtClean="0"/>
              <a:t>dHg</a:t>
            </a:r>
            <a:r>
              <a:rPr lang="en-GB" dirty="0" smtClean="0"/>
              <a:t>: Height Loss in the Glide</a:t>
            </a:r>
          </a:p>
          <a:p>
            <a:r>
              <a:rPr lang="en-GB" dirty="0" err="1" smtClean="0"/>
              <a:t>dTc</a:t>
            </a:r>
            <a:r>
              <a:rPr lang="en-GB" dirty="0" smtClean="0"/>
              <a:t>: Time in the Climb</a:t>
            </a:r>
          </a:p>
          <a:p>
            <a:r>
              <a:rPr lang="en-GB" dirty="0" err="1" smtClean="0"/>
              <a:t>dTg</a:t>
            </a:r>
            <a:r>
              <a:rPr lang="en-GB" dirty="0" smtClean="0"/>
              <a:t>: Time in the Glide</a:t>
            </a:r>
          </a:p>
          <a:p>
            <a:r>
              <a:rPr lang="en-GB" dirty="0" err="1" smtClean="0"/>
              <a:t>Vxc</a:t>
            </a:r>
            <a:r>
              <a:rPr lang="en-GB" dirty="0" smtClean="0"/>
              <a:t>: Cross Country Speed</a:t>
            </a:r>
          </a:p>
        </p:txBody>
      </p:sp>
    </p:spTree>
    <p:extLst>
      <p:ext uri="{BB962C8B-B14F-4D97-AF65-F5344CB8AC3E}">
        <p14:creationId xmlns:p14="http://schemas.microsoft.com/office/powerpoint/2010/main" val="73707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1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1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1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8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8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8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6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6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3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3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3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2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2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2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Maths: in the Glide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Between Thermals: glide, then make up height</a:t>
            </a:r>
          </a:p>
          <a:p>
            <a:pPr lvl="1"/>
            <a:r>
              <a:rPr lang="en-GB" dirty="0" err="1" smtClean="0"/>
              <a:t>dHg</a:t>
            </a:r>
            <a:r>
              <a:rPr lang="en-GB" dirty="0" smtClean="0"/>
              <a:t> = (Vg / GR) *</a:t>
            </a:r>
            <a:r>
              <a:rPr lang="en-GB" dirty="0" err="1" smtClean="0"/>
              <a:t>dTg</a:t>
            </a:r>
            <a:r>
              <a:rPr lang="en-GB" dirty="0" smtClean="0"/>
              <a:t> </a:t>
            </a:r>
          </a:p>
          <a:p>
            <a:pPr lvl="1"/>
            <a:r>
              <a:rPr lang="en-GB" dirty="0" err="1" smtClean="0"/>
              <a:t>dTc</a:t>
            </a:r>
            <a:r>
              <a:rPr lang="en-GB" dirty="0" smtClean="0"/>
              <a:t> = </a:t>
            </a:r>
            <a:r>
              <a:rPr lang="en-GB" dirty="0" err="1" smtClean="0"/>
              <a:t>dHc</a:t>
            </a:r>
            <a:r>
              <a:rPr lang="en-GB" dirty="0" smtClean="0"/>
              <a:t>/</a:t>
            </a:r>
            <a:r>
              <a:rPr lang="en-GB" dirty="0" err="1" smtClean="0"/>
              <a:t>RoC</a:t>
            </a:r>
            <a:endParaRPr lang="en-GB" dirty="0" smtClean="0"/>
          </a:p>
          <a:p>
            <a:r>
              <a:rPr lang="en-GB" dirty="0" smtClean="0"/>
              <a:t>To complete a cycle, </a:t>
            </a:r>
            <a:r>
              <a:rPr lang="en-GB" dirty="0" err="1" smtClean="0"/>
              <a:t>dHc</a:t>
            </a:r>
            <a:r>
              <a:rPr lang="en-GB" dirty="0" smtClean="0"/>
              <a:t> = </a:t>
            </a:r>
            <a:r>
              <a:rPr lang="en-GB" dirty="0" err="1" smtClean="0"/>
              <a:t>dHg</a:t>
            </a:r>
            <a:endParaRPr lang="en-GB" dirty="0" smtClean="0"/>
          </a:p>
          <a:p>
            <a:pPr lvl="1"/>
            <a:r>
              <a:rPr lang="en-GB" dirty="0" err="1" smtClean="0"/>
              <a:t>dTc</a:t>
            </a:r>
            <a:r>
              <a:rPr lang="en-GB" dirty="0" smtClean="0"/>
              <a:t> = ((Vg/GR)*</a:t>
            </a:r>
            <a:r>
              <a:rPr lang="en-GB" dirty="0" err="1" smtClean="0"/>
              <a:t>dTg</a:t>
            </a:r>
            <a:r>
              <a:rPr lang="en-GB" dirty="0" smtClean="0"/>
              <a:t>)/</a:t>
            </a:r>
            <a:r>
              <a:rPr lang="en-GB" dirty="0" err="1" smtClean="0"/>
              <a:t>RoC</a:t>
            </a:r>
            <a:endParaRPr lang="en-GB" dirty="0" smtClean="0"/>
          </a:p>
          <a:p>
            <a:r>
              <a:rPr lang="en-GB" dirty="0" smtClean="0"/>
              <a:t>Speed is </a:t>
            </a:r>
            <a:r>
              <a:rPr lang="en-GB" dirty="0" err="1" smtClean="0"/>
              <a:t>dist</a:t>
            </a:r>
            <a:r>
              <a:rPr lang="en-GB" dirty="0" smtClean="0"/>
              <a:t> covered in Glide/(</a:t>
            </a:r>
            <a:r>
              <a:rPr lang="en-GB" dirty="0" err="1" smtClean="0"/>
              <a:t>dTc</a:t>
            </a:r>
            <a:r>
              <a:rPr lang="en-GB" dirty="0" smtClean="0"/>
              <a:t> + </a:t>
            </a:r>
            <a:r>
              <a:rPr lang="en-GB" dirty="0" err="1" smtClean="0"/>
              <a:t>dTg</a:t>
            </a:r>
            <a:r>
              <a:rPr lang="en-GB" dirty="0" smtClean="0"/>
              <a:t>)</a:t>
            </a:r>
          </a:p>
          <a:p>
            <a:pPr lvl="1"/>
            <a:r>
              <a:rPr lang="en-GB" dirty="0" err="1" smtClean="0"/>
              <a:t>Vxc</a:t>
            </a:r>
            <a:r>
              <a:rPr lang="en-GB" dirty="0" smtClean="0"/>
              <a:t> = (Vg*</a:t>
            </a:r>
            <a:r>
              <a:rPr lang="en-GB" dirty="0" err="1" smtClean="0"/>
              <a:t>dTg</a:t>
            </a:r>
            <a:r>
              <a:rPr lang="en-GB" dirty="0" smtClean="0"/>
              <a:t>)/(</a:t>
            </a:r>
            <a:r>
              <a:rPr lang="en-GB" dirty="0" err="1" smtClean="0"/>
              <a:t>dTg</a:t>
            </a:r>
            <a:r>
              <a:rPr lang="en-GB" dirty="0" smtClean="0"/>
              <a:t> + ((Vg/GR)*</a:t>
            </a:r>
            <a:r>
              <a:rPr lang="en-GB" dirty="0" err="1" smtClean="0"/>
              <a:t>dTg</a:t>
            </a:r>
            <a:r>
              <a:rPr lang="en-GB" dirty="0" smtClean="0"/>
              <a:t>)/</a:t>
            </a:r>
            <a:r>
              <a:rPr lang="en-GB" dirty="0" err="1" smtClean="0"/>
              <a:t>RoC</a:t>
            </a:r>
            <a:r>
              <a:rPr lang="en-GB" dirty="0" smtClean="0"/>
              <a:t>)</a:t>
            </a:r>
          </a:p>
          <a:p>
            <a:pPr lvl="1"/>
            <a:r>
              <a:rPr lang="en-GB" dirty="0" err="1" smtClean="0"/>
              <a:t>Vxc</a:t>
            </a:r>
            <a:r>
              <a:rPr lang="en-GB" dirty="0" smtClean="0"/>
              <a:t> = (Vg ) / (1 +  (Vg/GR)/</a:t>
            </a:r>
            <a:r>
              <a:rPr lang="en-GB" dirty="0" err="1" smtClean="0"/>
              <a:t>RoC</a:t>
            </a:r>
            <a:r>
              <a:rPr lang="en-GB" dirty="0" smtClean="0"/>
              <a:t>)</a:t>
            </a:r>
          </a:p>
          <a:p>
            <a:pPr lvl="1"/>
            <a:r>
              <a:rPr lang="en-GB" dirty="0" err="1" smtClean="0"/>
              <a:t>Vxc</a:t>
            </a:r>
            <a:r>
              <a:rPr lang="en-GB" dirty="0" smtClean="0"/>
              <a:t> =  Vg/(1+Vg/(GR*</a:t>
            </a:r>
            <a:r>
              <a:rPr lang="en-GB" dirty="0" err="1" smtClean="0"/>
              <a:t>RoC</a:t>
            </a:r>
            <a:r>
              <a:rPr lang="en-GB" dirty="0" smtClean="0"/>
              <a:t>))</a:t>
            </a:r>
          </a:p>
          <a:p>
            <a:pPr lvl="1"/>
            <a:r>
              <a:rPr lang="en-GB" dirty="0" err="1" smtClean="0"/>
              <a:t>Vxc</a:t>
            </a:r>
            <a:r>
              <a:rPr lang="en-GB" dirty="0" smtClean="0"/>
              <a:t> = </a:t>
            </a:r>
            <a:r>
              <a:rPr lang="en-GB" b="1" dirty="0" smtClean="0"/>
              <a:t>Vg*GR*ROC/((GR*</a:t>
            </a:r>
            <a:r>
              <a:rPr lang="en-GB" b="1" dirty="0" err="1" smtClean="0"/>
              <a:t>RoC</a:t>
            </a:r>
            <a:r>
              <a:rPr lang="en-GB" b="1" dirty="0" smtClean="0"/>
              <a:t>) + Vg)</a:t>
            </a:r>
          </a:p>
        </p:txBody>
      </p:sp>
    </p:spTree>
    <p:extLst>
      <p:ext uri="{BB962C8B-B14F-4D97-AF65-F5344CB8AC3E}">
        <p14:creationId xmlns:p14="http://schemas.microsoft.com/office/powerpoint/2010/main" val="1085274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</a:t>
            </a:r>
            <a:r>
              <a:rPr lang="en-GB" baseline="0" dirty="0" smtClean="0"/>
              <a:t> Maths: in the Climb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Earn</a:t>
            </a:r>
            <a:r>
              <a:rPr lang="en-GB" baseline="0" dirty="0" smtClean="0"/>
              <a:t> the Right to Glide at GR to the next thermal</a:t>
            </a:r>
          </a:p>
          <a:p>
            <a:pPr lvl="1"/>
            <a:r>
              <a:rPr lang="en-GB" dirty="0" err="1" smtClean="0"/>
              <a:t>Dist</a:t>
            </a:r>
            <a:r>
              <a:rPr lang="en-GB" dirty="0" smtClean="0"/>
              <a:t> Earned</a:t>
            </a:r>
            <a:r>
              <a:rPr lang="en-GB" baseline="0" dirty="0" smtClean="0"/>
              <a:t> = (</a:t>
            </a:r>
            <a:r>
              <a:rPr lang="en-GB" baseline="0" dirty="0" err="1" smtClean="0"/>
              <a:t>dHg</a:t>
            </a:r>
            <a:r>
              <a:rPr lang="en-GB" baseline="0" dirty="0" smtClean="0"/>
              <a:t>*GR)</a:t>
            </a:r>
          </a:p>
          <a:p>
            <a:pPr lvl="1"/>
            <a:r>
              <a:rPr lang="en-GB" baseline="0" dirty="0" err="1" smtClean="0"/>
              <a:t>dTc</a:t>
            </a:r>
            <a:r>
              <a:rPr lang="en-GB" baseline="0" dirty="0" smtClean="0"/>
              <a:t> = </a:t>
            </a:r>
            <a:r>
              <a:rPr lang="en-GB" baseline="0" dirty="0" err="1" smtClean="0"/>
              <a:t>dHc</a:t>
            </a:r>
            <a:r>
              <a:rPr lang="en-GB" baseline="0" dirty="0" smtClean="0"/>
              <a:t>/</a:t>
            </a:r>
            <a:r>
              <a:rPr lang="en-GB" baseline="0" dirty="0" err="1" smtClean="0"/>
              <a:t>RoC</a:t>
            </a:r>
            <a:r>
              <a:rPr lang="en-GB" baseline="0" dirty="0" smtClean="0"/>
              <a:t> </a:t>
            </a:r>
          </a:p>
          <a:p>
            <a:pPr lvl="1"/>
            <a:r>
              <a:rPr lang="en-GB" dirty="0" err="1" smtClean="0"/>
              <a:t>dTg</a:t>
            </a:r>
            <a:r>
              <a:rPr lang="en-GB" dirty="0" smtClean="0"/>
              <a:t> =</a:t>
            </a:r>
            <a:r>
              <a:rPr lang="en-GB" baseline="0" dirty="0" smtClean="0"/>
              <a:t> </a:t>
            </a:r>
            <a:r>
              <a:rPr lang="en-GB" baseline="0" dirty="0" err="1" smtClean="0"/>
              <a:t>dHg</a:t>
            </a:r>
            <a:r>
              <a:rPr lang="en-GB" baseline="0" dirty="0" smtClean="0"/>
              <a:t>*GR/Vg</a:t>
            </a:r>
          </a:p>
          <a:p>
            <a:pPr lvl="1"/>
            <a:r>
              <a:rPr lang="en-GB" dirty="0" smtClean="0"/>
              <a:t>Speed = Distance Earned/(</a:t>
            </a:r>
            <a:r>
              <a:rPr lang="en-GB" dirty="0" err="1" smtClean="0"/>
              <a:t>dTc+dTg</a:t>
            </a:r>
            <a:r>
              <a:rPr lang="en-GB" dirty="0" smtClean="0"/>
              <a:t>)</a:t>
            </a:r>
            <a:endParaRPr lang="en-GB" baseline="0" dirty="0" smtClean="0"/>
          </a:p>
          <a:p>
            <a:pPr lvl="0"/>
            <a:r>
              <a:rPr lang="en-GB" dirty="0" smtClean="0"/>
              <a:t>To complete the cycle: </a:t>
            </a:r>
          </a:p>
          <a:p>
            <a:pPr lvl="1"/>
            <a:r>
              <a:rPr lang="en-GB" dirty="0" err="1" smtClean="0"/>
              <a:t>dHg</a:t>
            </a:r>
            <a:r>
              <a:rPr lang="en-GB" dirty="0" smtClean="0"/>
              <a:t> = </a:t>
            </a:r>
            <a:r>
              <a:rPr lang="en-GB" dirty="0" err="1" smtClean="0"/>
              <a:t>dHc</a:t>
            </a:r>
            <a:r>
              <a:rPr lang="en-GB" dirty="0" smtClean="0"/>
              <a:t>; </a:t>
            </a:r>
          </a:p>
          <a:p>
            <a:pPr lvl="1"/>
            <a:r>
              <a:rPr lang="en-GB" dirty="0" err="1" smtClean="0"/>
              <a:t>Vxc</a:t>
            </a:r>
            <a:r>
              <a:rPr lang="en-GB" dirty="0" smtClean="0"/>
              <a:t> = </a:t>
            </a:r>
            <a:r>
              <a:rPr lang="en-GB" dirty="0"/>
              <a:t>(GR)/(1/</a:t>
            </a:r>
            <a:r>
              <a:rPr lang="en-GB" dirty="0" err="1"/>
              <a:t>RoC</a:t>
            </a:r>
            <a:r>
              <a:rPr lang="en-GB" dirty="0"/>
              <a:t> + GR/Vg)</a:t>
            </a:r>
          </a:p>
          <a:p>
            <a:pPr lvl="1"/>
            <a:r>
              <a:rPr lang="en-GB" dirty="0" err="1" smtClean="0"/>
              <a:t>Vxc</a:t>
            </a:r>
            <a:r>
              <a:rPr lang="en-GB" dirty="0" smtClean="0"/>
              <a:t> = 1</a:t>
            </a:r>
            <a:r>
              <a:rPr lang="en-GB" dirty="0"/>
              <a:t>/(1/(</a:t>
            </a:r>
            <a:r>
              <a:rPr lang="en-GB" dirty="0" err="1"/>
              <a:t>RoC</a:t>
            </a:r>
            <a:r>
              <a:rPr lang="en-GB" dirty="0"/>
              <a:t>*GR) + 1/Vg)</a:t>
            </a:r>
          </a:p>
          <a:p>
            <a:pPr lvl="1"/>
            <a:r>
              <a:rPr lang="en-GB" dirty="0" err="1" smtClean="0"/>
              <a:t>Vxc</a:t>
            </a:r>
            <a:r>
              <a:rPr lang="en-GB" dirty="0" smtClean="0"/>
              <a:t> = </a:t>
            </a:r>
            <a:r>
              <a:rPr lang="en-GB" b="1" dirty="0"/>
              <a:t>Vg*GR*</a:t>
            </a:r>
            <a:r>
              <a:rPr lang="en-GB" b="1" dirty="0" err="1"/>
              <a:t>RoC</a:t>
            </a:r>
            <a:r>
              <a:rPr lang="en-GB" b="1" dirty="0"/>
              <a:t>/((GR*</a:t>
            </a:r>
            <a:r>
              <a:rPr lang="en-GB" b="1" dirty="0" err="1"/>
              <a:t>RoC</a:t>
            </a:r>
            <a:r>
              <a:rPr lang="en-GB" b="1" dirty="0"/>
              <a:t>) + Vg)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17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it Mean?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57034469"/>
              </p:ext>
            </p:extLst>
          </p:nvPr>
        </p:nvGraphicFramePr>
        <p:xfrm>
          <a:off x="1349375" y="1600200"/>
          <a:ext cx="66802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Worksheet" r:id="rId3" imgW="7458196" imgH="5019685" progId="Excel.Sheet.12">
                  <p:embed/>
                </p:oleObj>
              </mc:Choice>
              <mc:Fallback>
                <p:oleObj name="Worksheet" r:id="rId3" imgW="7458196" imgH="501968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49375" y="1600200"/>
                        <a:ext cx="6680200" cy="449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82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verb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verb" cmd="1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How will the Sessions Work</a:t>
            </a:r>
          </a:p>
          <a:p>
            <a:r>
              <a:rPr lang="en-GB" dirty="0" smtClean="0"/>
              <a:t>Subjects for Discussion</a:t>
            </a:r>
          </a:p>
          <a:p>
            <a:r>
              <a:rPr lang="en-GB" dirty="0" smtClean="0"/>
              <a:t>Development Planning</a:t>
            </a:r>
          </a:p>
          <a:p>
            <a:endParaRPr lang="en-GB" dirty="0"/>
          </a:p>
          <a:p>
            <a:r>
              <a:rPr lang="en-GB" dirty="0" smtClean="0"/>
              <a:t>Modelling Fast Flying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67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the Sessions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What are we Trying to Do?</a:t>
            </a:r>
          </a:p>
          <a:p>
            <a:pPr lvl="1"/>
            <a:r>
              <a:rPr lang="en-GB" dirty="0" smtClean="0"/>
              <a:t>Develop pilots with some XC experience</a:t>
            </a:r>
          </a:p>
          <a:p>
            <a:pPr lvl="1"/>
            <a:r>
              <a:rPr lang="en-GB" dirty="0" smtClean="0"/>
              <a:t>Put 10Kph onto you XC speeds</a:t>
            </a:r>
          </a:p>
          <a:p>
            <a:pPr lvl="1"/>
            <a:r>
              <a:rPr lang="en-GB" dirty="0" smtClean="0"/>
              <a:t>Increase intake of beer and pizza</a:t>
            </a:r>
            <a:endParaRPr lang="en-GB" dirty="0"/>
          </a:p>
          <a:p>
            <a:r>
              <a:rPr lang="en-GB" dirty="0" smtClean="0"/>
              <a:t>Inclusive: All are Welcome</a:t>
            </a:r>
          </a:p>
          <a:p>
            <a:pPr lvl="1"/>
            <a:r>
              <a:rPr lang="en-GB" dirty="0" smtClean="0"/>
              <a:t>Best benefits to those with one Gold leg</a:t>
            </a:r>
          </a:p>
          <a:p>
            <a:pPr lvl="1"/>
            <a:r>
              <a:rPr lang="en-GB" dirty="0" smtClean="0"/>
              <a:t>Dip in as you wish on any session</a:t>
            </a:r>
          </a:p>
          <a:p>
            <a:pPr lvl="1"/>
            <a:r>
              <a:rPr lang="en-GB" dirty="0" smtClean="0"/>
              <a:t>Full commitment of every 3</a:t>
            </a:r>
            <a:r>
              <a:rPr lang="en-GB" baseline="30000" dirty="0" smtClean="0"/>
              <a:t>rd</a:t>
            </a:r>
            <a:r>
              <a:rPr lang="en-GB" dirty="0" smtClean="0"/>
              <a:t> Thursdays if you want</a:t>
            </a:r>
          </a:p>
          <a:p>
            <a:r>
              <a:rPr lang="en-GB" dirty="0" smtClean="0"/>
              <a:t>Move from Theory to Practice</a:t>
            </a:r>
          </a:p>
          <a:p>
            <a:pPr lvl="1"/>
            <a:r>
              <a:rPr lang="en-GB" dirty="0" smtClean="0"/>
              <a:t>Development plan and mutual support in 2014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6615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Signing Up for Sessions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Options for Involvement</a:t>
            </a:r>
          </a:p>
          <a:p>
            <a:pPr lvl="1"/>
            <a:r>
              <a:rPr lang="en-GB" dirty="0" smtClean="0"/>
              <a:t>Thank you and goodnight!</a:t>
            </a:r>
          </a:p>
          <a:p>
            <a:pPr lvl="1"/>
            <a:r>
              <a:rPr lang="en-GB" dirty="0" smtClean="0"/>
              <a:t>Come in for one or two other sessions (2</a:t>
            </a:r>
            <a:r>
              <a:rPr lang="en-GB" baseline="30000" dirty="0" smtClean="0"/>
              <a:t>nd</a:t>
            </a:r>
            <a:r>
              <a:rPr lang="en-GB" dirty="0" smtClean="0"/>
              <a:t> Thursdays)</a:t>
            </a:r>
          </a:p>
          <a:p>
            <a:pPr lvl="1"/>
            <a:r>
              <a:rPr lang="en-GB" dirty="0" smtClean="0"/>
              <a:t>Full commitment (4</a:t>
            </a:r>
            <a:r>
              <a:rPr lang="en-GB" baseline="30000" dirty="0" smtClean="0"/>
              <a:t>th</a:t>
            </a:r>
            <a:r>
              <a:rPr lang="en-GB" dirty="0" smtClean="0"/>
              <a:t> Thursdays)</a:t>
            </a:r>
          </a:p>
          <a:p>
            <a:r>
              <a:rPr lang="en-GB" dirty="0" smtClean="0"/>
              <a:t>How to Sign Up</a:t>
            </a:r>
          </a:p>
          <a:p>
            <a:pPr lvl="1"/>
            <a:r>
              <a:rPr lang="en-GB" b="1" dirty="0" smtClean="0"/>
              <a:t>The Full Monty</a:t>
            </a:r>
            <a:r>
              <a:rPr lang="en-GB" dirty="0" smtClean="0"/>
              <a:t>, come to most 4</a:t>
            </a:r>
            <a:r>
              <a:rPr lang="en-GB" baseline="30000" dirty="0" smtClean="0"/>
              <a:t>th</a:t>
            </a:r>
            <a:r>
              <a:rPr lang="en-GB" dirty="0" smtClean="0"/>
              <a:t> Thursdays</a:t>
            </a:r>
          </a:p>
          <a:p>
            <a:pPr lvl="1"/>
            <a:r>
              <a:rPr lang="en-GB" b="1" dirty="0" smtClean="0"/>
              <a:t>Join In </a:t>
            </a:r>
            <a:r>
              <a:rPr lang="en-GB" dirty="0" smtClean="0"/>
              <a:t>some, none or all of the other sessions</a:t>
            </a:r>
          </a:p>
          <a:p>
            <a:pPr lvl="1"/>
            <a:r>
              <a:rPr lang="en-GB" b="1" dirty="0" smtClean="0"/>
              <a:t>Trace Analysis</a:t>
            </a:r>
            <a:r>
              <a:rPr lang="en-GB" dirty="0" smtClean="0"/>
              <a:t>, be centre of attention for a session!</a:t>
            </a:r>
          </a:p>
          <a:p>
            <a:r>
              <a:rPr lang="en-GB" dirty="0" smtClean="0"/>
              <a:t>Help us to Plan…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3975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Flight Technique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Thermal Technique</a:t>
            </a:r>
          </a:p>
          <a:p>
            <a:pPr lvl="1"/>
            <a:r>
              <a:rPr lang="en-GB" dirty="0" smtClean="0"/>
              <a:t>Strong thermals versus Weak</a:t>
            </a:r>
          </a:p>
          <a:p>
            <a:pPr lvl="1"/>
            <a:r>
              <a:rPr lang="en-GB" dirty="0" smtClean="0"/>
              <a:t>Gusty versus Smooth</a:t>
            </a:r>
          </a:p>
          <a:p>
            <a:pPr lvl="1"/>
            <a:r>
              <a:rPr lang="en-GB" dirty="0" smtClean="0"/>
              <a:t>Bubbles versus Columns</a:t>
            </a:r>
          </a:p>
          <a:p>
            <a:pPr lvl="1"/>
            <a:r>
              <a:rPr lang="en-GB" dirty="0" smtClean="0"/>
              <a:t>Large Areas versus Small</a:t>
            </a:r>
          </a:p>
          <a:p>
            <a:r>
              <a:rPr lang="en-GB" dirty="0" smtClean="0"/>
              <a:t>Technique in the Glide</a:t>
            </a:r>
          </a:p>
          <a:p>
            <a:pPr lvl="1"/>
            <a:r>
              <a:rPr lang="en-GB" dirty="0" smtClean="0"/>
              <a:t>Glider Weight for Running and Climbing</a:t>
            </a:r>
          </a:p>
          <a:p>
            <a:pPr lvl="1"/>
            <a:r>
              <a:rPr lang="en-GB" dirty="0" smtClean="0"/>
              <a:t>Routing and Diversions</a:t>
            </a:r>
          </a:p>
          <a:p>
            <a:pPr lvl="1"/>
            <a:r>
              <a:rPr lang="en-GB" dirty="0" smtClean="0"/>
              <a:t>Finding the Strongest Thermals</a:t>
            </a:r>
          </a:p>
          <a:p>
            <a:pPr lvl="1"/>
            <a:r>
              <a:rPr lang="en-GB" dirty="0" smtClean="0"/>
              <a:t>Short, Medium, Long Range Planning</a:t>
            </a:r>
          </a:p>
          <a:p>
            <a:r>
              <a:rPr lang="en-GB" dirty="0" smtClean="0"/>
              <a:t>Final Gliding for Performance</a:t>
            </a:r>
          </a:p>
          <a:p>
            <a:pPr lvl="1"/>
            <a:r>
              <a:rPr lang="en-GB" dirty="0" smtClean="0"/>
              <a:t>Least efficient phase of the flight</a:t>
            </a:r>
          </a:p>
          <a:p>
            <a:pPr lvl="1"/>
            <a:r>
              <a:rPr lang="en-GB" dirty="0" smtClean="0"/>
              <a:t>Most risky (to performance and danger)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4241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Competition </a:t>
            </a:r>
            <a:r>
              <a:rPr lang="en-GB" baseline="0" dirty="0" smtClean="0"/>
              <a:t>Tactics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Start Time is King</a:t>
            </a:r>
          </a:p>
          <a:p>
            <a:pPr lvl="1"/>
            <a:r>
              <a:rPr lang="en-GB" dirty="0" smtClean="0"/>
              <a:t>Think through start windows</a:t>
            </a:r>
          </a:p>
          <a:p>
            <a:pPr lvl="1"/>
            <a:r>
              <a:rPr lang="en-GB" dirty="0" smtClean="0"/>
              <a:t>Keep your nerve- don’t go early!</a:t>
            </a:r>
          </a:p>
          <a:p>
            <a:pPr lvl="1"/>
            <a:r>
              <a:rPr lang="en-GB" dirty="0" smtClean="0"/>
              <a:t>Right time to leave, not best time!!</a:t>
            </a:r>
          </a:p>
          <a:p>
            <a:r>
              <a:rPr lang="en-GB" dirty="0" smtClean="0"/>
              <a:t>Working the Gaggles</a:t>
            </a:r>
          </a:p>
          <a:p>
            <a:pPr lvl="1"/>
            <a:r>
              <a:rPr lang="en-GB" dirty="0" smtClean="0"/>
              <a:t>Adjust your thermal technique</a:t>
            </a:r>
          </a:p>
          <a:p>
            <a:pPr lvl="1"/>
            <a:r>
              <a:rPr lang="en-GB" dirty="0" smtClean="0"/>
              <a:t>Working Up Through the Gaggle</a:t>
            </a:r>
          </a:p>
          <a:p>
            <a:pPr lvl="1"/>
            <a:r>
              <a:rPr lang="en-GB" dirty="0" smtClean="0"/>
              <a:t>Breaking From the Gaggle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527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Boring Basics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Be Ready to Fly</a:t>
            </a:r>
          </a:p>
          <a:p>
            <a:pPr lvl="1"/>
            <a:r>
              <a:rPr lang="en-GB" dirty="0" smtClean="0"/>
              <a:t>Instruments that work at the start, not end of the season</a:t>
            </a:r>
          </a:p>
          <a:p>
            <a:pPr lvl="1"/>
            <a:r>
              <a:rPr lang="en-GB" dirty="0" smtClean="0"/>
              <a:t>Equipment in good working order- tow out gear, trailer</a:t>
            </a:r>
          </a:p>
          <a:p>
            <a:pPr lvl="1"/>
            <a:r>
              <a:rPr lang="en-GB" dirty="0" smtClean="0"/>
              <a:t>Water barrels filled and ready, pump working</a:t>
            </a:r>
          </a:p>
          <a:p>
            <a:r>
              <a:rPr lang="en-GB" dirty="0" smtClean="0"/>
              <a:t>Know your Gear</a:t>
            </a:r>
          </a:p>
          <a:p>
            <a:pPr lvl="1"/>
            <a:r>
              <a:rPr lang="en-GB" dirty="0" smtClean="0"/>
              <a:t>Turn points, loggers, loading and unloading</a:t>
            </a:r>
          </a:p>
          <a:p>
            <a:pPr lvl="1"/>
            <a:r>
              <a:rPr lang="en-GB" dirty="0" smtClean="0"/>
              <a:t>Drinking kit, pee bags, spare glasses, </a:t>
            </a:r>
          </a:p>
          <a:p>
            <a:r>
              <a:rPr lang="en-GB" dirty="0" smtClean="0"/>
              <a:t>Prepared on Where to Go</a:t>
            </a:r>
          </a:p>
          <a:p>
            <a:pPr lvl="1"/>
            <a:r>
              <a:rPr lang="en-GB" dirty="0" smtClean="0"/>
              <a:t>Task options ready to go before hand</a:t>
            </a:r>
          </a:p>
          <a:p>
            <a:pPr lvl="1"/>
            <a:r>
              <a:rPr lang="en-GB" dirty="0" smtClean="0"/>
              <a:t>Get to briefing early with maps, pens, rulers</a:t>
            </a:r>
          </a:p>
          <a:p>
            <a:r>
              <a:rPr lang="en-GB" dirty="0" smtClean="0"/>
              <a:t>This can give you time to get mentally ready to fly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654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Maintaining</a:t>
            </a:r>
            <a:r>
              <a:rPr lang="en-GB" baseline="0" dirty="0" smtClean="0"/>
              <a:t> Peak Performance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Random Factor Effects</a:t>
            </a:r>
          </a:p>
          <a:p>
            <a:pPr lvl="1"/>
            <a:r>
              <a:rPr lang="en-GB" dirty="0" smtClean="0"/>
              <a:t>Missed 2 thermals; chance or real problems?</a:t>
            </a:r>
          </a:p>
          <a:p>
            <a:pPr lvl="1"/>
            <a:r>
              <a:rPr lang="en-GB" dirty="0" smtClean="0"/>
              <a:t>2Kt stronger; is the day lighting up?</a:t>
            </a:r>
          </a:p>
          <a:p>
            <a:pPr lvl="1"/>
            <a:r>
              <a:rPr lang="en-GB" dirty="0" smtClean="0"/>
              <a:t>Push through the surge or take 2 turns?</a:t>
            </a:r>
          </a:p>
          <a:p>
            <a:r>
              <a:rPr lang="en-GB" dirty="0" smtClean="0"/>
              <a:t>Psychology</a:t>
            </a:r>
          </a:p>
          <a:p>
            <a:pPr lvl="1"/>
            <a:r>
              <a:rPr lang="en-GB" dirty="0" smtClean="0"/>
              <a:t>Racing Mode Mentality</a:t>
            </a:r>
          </a:p>
          <a:p>
            <a:pPr lvl="2"/>
            <a:r>
              <a:rPr lang="en-GB" dirty="0" smtClean="0"/>
              <a:t>Keep the speed up even when low</a:t>
            </a:r>
          </a:p>
          <a:p>
            <a:pPr lvl="2"/>
            <a:r>
              <a:rPr lang="en-GB" dirty="0" smtClean="0"/>
              <a:t>Leave weaker thermals, stair-case from trouble</a:t>
            </a:r>
          </a:p>
          <a:p>
            <a:pPr lvl="2"/>
            <a:r>
              <a:rPr lang="en-GB" dirty="0" smtClean="0"/>
              <a:t>Positive Mental Attitude: no chance of land-out</a:t>
            </a:r>
          </a:p>
          <a:p>
            <a:pPr lvl="1"/>
            <a:r>
              <a:rPr lang="en-GB" dirty="0" smtClean="0"/>
              <a:t>Preserve Mode Mentality</a:t>
            </a:r>
          </a:p>
          <a:p>
            <a:pPr lvl="2"/>
            <a:r>
              <a:rPr lang="en-GB" dirty="0" smtClean="0"/>
              <a:t>Run slower, maintain height, but keep momentum</a:t>
            </a:r>
          </a:p>
          <a:p>
            <a:pPr lvl="2"/>
            <a:r>
              <a:rPr lang="en-GB" dirty="0" smtClean="0"/>
              <a:t>Accept weaker climbs to avoid a low points</a:t>
            </a:r>
          </a:p>
          <a:p>
            <a:pPr lvl="1"/>
            <a:r>
              <a:rPr lang="en-GB" dirty="0" smtClean="0"/>
              <a:t>Survival Mode Mentality</a:t>
            </a:r>
          </a:p>
          <a:p>
            <a:pPr lvl="2"/>
            <a:r>
              <a:rPr lang="en-GB" dirty="0" smtClean="0"/>
              <a:t>Just hang in there- take anything</a:t>
            </a:r>
          </a:p>
          <a:p>
            <a:pPr lvl="2"/>
            <a:r>
              <a:rPr lang="en-GB" dirty="0" smtClean="0"/>
              <a:t>Stay with the pack, or join one if you can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711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Development Planning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Format for Sessions</a:t>
            </a:r>
          </a:p>
          <a:p>
            <a:pPr lvl="1"/>
            <a:r>
              <a:rPr lang="en-GB" dirty="0" smtClean="0"/>
              <a:t>2 or 3 pilots on point, all others welcome to come too</a:t>
            </a:r>
          </a:p>
          <a:p>
            <a:r>
              <a:rPr lang="en-GB" dirty="0" smtClean="0"/>
              <a:t>Discussion Subject:</a:t>
            </a:r>
          </a:p>
          <a:p>
            <a:pPr lvl="1"/>
            <a:r>
              <a:rPr lang="en-GB" dirty="0" smtClean="0"/>
              <a:t>One or two of the above subjects deep dive</a:t>
            </a:r>
          </a:p>
          <a:p>
            <a:r>
              <a:rPr lang="en-GB" dirty="0" smtClean="0"/>
              <a:t>Flight Analysis</a:t>
            </a:r>
          </a:p>
          <a:p>
            <a:pPr lvl="1"/>
            <a:r>
              <a:rPr lang="en-GB" dirty="0" smtClean="0"/>
              <a:t>Bring along some flights and walk through the trace</a:t>
            </a:r>
          </a:p>
          <a:p>
            <a:pPr lvl="1"/>
            <a:r>
              <a:rPr lang="en-GB" dirty="0" smtClean="0"/>
              <a:t>Talk through the weather ahead, state of mind</a:t>
            </a:r>
          </a:p>
          <a:p>
            <a:pPr lvl="1"/>
            <a:r>
              <a:rPr lang="en-GB" dirty="0" smtClean="0"/>
              <a:t>Derive a development plan: what to work on</a:t>
            </a:r>
          </a:p>
          <a:p>
            <a:r>
              <a:rPr lang="en-GB" dirty="0" smtClean="0"/>
              <a:t>Flying Plan for 2014…</a:t>
            </a:r>
          </a:p>
          <a:p>
            <a:pPr lvl="1"/>
            <a:r>
              <a:rPr lang="en-GB" dirty="0" smtClean="0"/>
              <a:t>How to build on strengths, work on weaknesses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149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293</TotalTime>
  <Words>869</Words>
  <Application>Microsoft Office PowerPoint</Application>
  <PresentationFormat>On-screen Show (4:3)</PresentationFormat>
  <Paragraphs>140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Median</vt:lpstr>
      <vt:lpstr>Worksheet</vt:lpstr>
      <vt:lpstr>Going Faster</vt:lpstr>
      <vt:lpstr>Agenda</vt:lpstr>
      <vt:lpstr>How the Sessions Work</vt:lpstr>
      <vt:lpstr>Signing Up for Sessions</vt:lpstr>
      <vt:lpstr>In Flight Technique</vt:lpstr>
      <vt:lpstr>Competition Tactics</vt:lpstr>
      <vt:lpstr>The Boring Basics</vt:lpstr>
      <vt:lpstr>Maintaining Peak Performance</vt:lpstr>
      <vt:lpstr>Development Planning</vt:lpstr>
      <vt:lpstr>Intermission</vt:lpstr>
      <vt:lpstr>Going Faster through the Air</vt:lpstr>
      <vt:lpstr>Model your Flight: Definitions</vt:lpstr>
      <vt:lpstr>The Maths: in the Glide</vt:lpstr>
      <vt:lpstr>The Maths: in the Climb</vt:lpstr>
      <vt:lpstr>What does it Mean?</vt:lpstr>
    </vt:vector>
  </TitlesOfParts>
  <Company>Reed Elsevier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Going Faster</dc:title>
  <dc:creator>Ed Johnston</dc:creator>
  <cp:lastModifiedBy>Ed W. Johnston</cp:lastModifiedBy>
  <cp:revision>19</cp:revision>
  <dcterms:created xsi:type="dcterms:W3CDTF">2013-10-21T15:59:33Z</dcterms:created>
  <dcterms:modified xsi:type="dcterms:W3CDTF">2013-10-30T21:45:51Z</dcterms:modified>
</cp:coreProperties>
</file>