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37"/>
  </p:notesMasterIdLst>
  <p:sldIdLst>
    <p:sldId id="256" r:id="rId2"/>
    <p:sldId id="267" r:id="rId3"/>
    <p:sldId id="297" r:id="rId4"/>
    <p:sldId id="294" r:id="rId5"/>
    <p:sldId id="288" r:id="rId6"/>
    <p:sldId id="270" r:id="rId7"/>
    <p:sldId id="271" r:id="rId8"/>
    <p:sldId id="272" r:id="rId9"/>
    <p:sldId id="274" r:id="rId10"/>
    <p:sldId id="299" r:id="rId11"/>
    <p:sldId id="300" r:id="rId12"/>
    <p:sldId id="301" r:id="rId13"/>
    <p:sldId id="302" r:id="rId14"/>
    <p:sldId id="268" r:id="rId15"/>
    <p:sldId id="269" r:id="rId16"/>
    <p:sldId id="293" r:id="rId17"/>
    <p:sldId id="303" r:id="rId18"/>
    <p:sldId id="290" r:id="rId19"/>
    <p:sldId id="291" r:id="rId20"/>
    <p:sldId id="292" r:id="rId21"/>
    <p:sldId id="295" r:id="rId22"/>
    <p:sldId id="296" r:id="rId23"/>
    <p:sldId id="285" r:id="rId24"/>
    <p:sldId id="278" r:id="rId25"/>
    <p:sldId id="279" r:id="rId26"/>
    <p:sldId id="276" r:id="rId27"/>
    <p:sldId id="284" r:id="rId28"/>
    <p:sldId id="304" r:id="rId29"/>
    <p:sldId id="305" r:id="rId30"/>
    <p:sldId id="306" r:id="rId31"/>
    <p:sldId id="307" r:id="rId32"/>
    <p:sldId id="308" r:id="rId33"/>
    <p:sldId id="283" r:id="rId34"/>
    <p:sldId id="286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47" autoAdjust="0"/>
    <p:restoredTop sz="86486" autoAdjust="0"/>
  </p:normalViewPr>
  <p:slideViewPr>
    <p:cSldViewPr>
      <p:cViewPr varScale="1">
        <p:scale>
          <a:sx n="95" d="100"/>
          <a:sy n="95" d="100"/>
        </p:scale>
        <p:origin x="10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NGSYST-SVR05\UserData\EdJohnston\Gliding\Coaching\Scoring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NGSYST-SVR05\UserData\EdJohnston\Gliding\Coaching\Scoring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Sheet1!$Q$1</c:f>
              <c:strCache>
                <c:ptCount val="1"/>
                <c:pt idx="0">
                  <c:v>Y-Km 40% Task Dist AST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Sheet1!$P$2:$P$9</c:f>
              <c:numCache>
                <c:formatCode>General</c:formatCode>
                <c:ptCount val="8"/>
                <c:pt idx="0">
                  <c:v>50</c:v>
                </c:pt>
                <c:pt idx="1">
                  <c:v>80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</c:numCache>
            </c:numRef>
          </c:xVal>
          <c:yVal>
            <c:numRef>
              <c:f>Sheet1!$Q$2:$Q$9</c:f>
              <c:numCache>
                <c:formatCode>General</c:formatCode>
                <c:ptCount val="8"/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36-4036-9383-A9AEB7F25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160800"/>
        <c:axId val="447164640"/>
      </c:scatterChart>
      <c:valAx>
        <c:axId val="447160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64640"/>
        <c:crosses val="autoZero"/>
        <c:crossBetween val="midCat"/>
      </c:valAx>
      <c:valAx>
        <c:axId val="44716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60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Y-Km 30Km per Hour AAT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Sheet1!$M$2:$M$8</c:f>
              <c:numCache>
                <c:formatCode>General</c:formatCode>
                <c:ptCount val="7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  <c:pt idx="6">
                  <c:v>4.5</c:v>
                </c:pt>
              </c:numCache>
            </c:numRef>
          </c:cat>
          <c:val>
            <c:numRef>
              <c:f>Sheet1!$N$2:$N$8</c:f>
              <c:numCache>
                <c:formatCode>General</c:formatCode>
                <c:ptCount val="7"/>
                <c:pt idx="1">
                  <c:v>60</c:v>
                </c:pt>
                <c:pt idx="2">
                  <c:v>75</c:v>
                </c:pt>
                <c:pt idx="3">
                  <c:v>90</c:v>
                </c:pt>
                <c:pt idx="4">
                  <c:v>105</c:v>
                </c:pt>
                <c:pt idx="5">
                  <c:v>120</c:v>
                </c:pt>
                <c:pt idx="6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75-4701-A662-C1123CF4A7F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3367360"/>
        <c:axId val="483380800"/>
      </c:lineChart>
      <c:catAx>
        <c:axId val="48336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80800"/>
        <c:crosses val="autoZero"/>
        <c:auto val="1"/>
        <c:lblAlgn val="ctr"/>
        <c:lblOffset val="100"/>
        <c:noMultiLvlLbl val="0"/>
      </c:catAx>
      <c:valAx>
        <c:axId val="48338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6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7156605424322"/>
          <c:y val="8.2951662292213471E-2"/>
          <c:w val="0.83328433945756786"/>
          <c:h val="0.67753463108778067"/>
        </c:manualLayout>
      </c:layout>
      <c:lineChart>
        <c:grouping val="standard"/>
        <c:varyColors val="0"/>
        <c:ser>
          <c:idx val="0"/>
          <c:order val="0"/>
          <c:tx>
            <c:strRef>
              <c:f>Sheet1!$T$1</c:f>
              <c:strCache>
                <c:ptCount val="1"/>
                <c:pt idx="0">
                  <c:v>Maximim Day Points, 5pts/Km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Sheet1!$S$2:$S$8</c:f>
              <c:numCache>
                <c:formatCode>General</c:formatCode>
                <c:ptCount val="7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</c:numCache>
            </c:numRef>
          </c:cat>
          <c:val>
            <c:numRef>
              <c:f>Sheet1!$T$2:$T$8</c:f>
              <c:numCache>
                <c:formatCode>General</c:formatCode>
                <c:ptCount val="7"/>
                <c:pt idx="0">
                  <c:v>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90-4A58-B14A-B99E043775C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84172640"/>
        <c:axId val="584187040"/>
      </c:lineChart>
      <c:catAx>
        <c:axId val="58417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187040"/>
        <c:crosses val="autoZero"/>
        <c:auto val="1"/>
        <c:lblAlgn val="ctr"/>
        <c:lblOffset val="100"/>
        <c:noMultiLvlLbl val="0"/>
      </c:catAx>
      <c:valAx>
        <c:axId val="58418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17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Sheet1!$W$1</c:f>
              <c:strCache>
                <c:ptCount val="1"/>
                <c:pt idx="0">
                  <c:v>Percent past Y &lt; 80%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Sheet1!$V$2:$V$7</c:f>
              <c:numCache>
                <c:formatCode>0%</c:formatCode>
                <c:ptCount val="6"/>
                <c:pt idx="0" formatCode="General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cat>
          <c:val>
            <c:numRef>
              <c:f>Sheet1!$W$2:$W$7</c:f>
              <c:numCache>
                <c:formatCode>General</c:formatCode>
                <c:ptCount val="6"/>
                <c:pt idx="0">
                  <c:v>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7F-44DC-80DE-74552A1AC8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3369760"/>
        <c:axId val="483351520"/>
      </c:lineChart>
      <c:catAx>
        <c:axId val="48336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51520"/>
        <c:crosses val="autoZero"/>
        <c:auto val="1"/>
        <c:lblAlgn val="ctr"/>
        <c:lblOffset val="100"/>
        <c:noMultiLvlLbl val="0"/>
      </c:catAx>
      <c:valAx>
        <c:axId val="48335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6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Sheet1!$Z$1</c:f>
              <c:strCache>
                <c:ptCount val="1"/>
                <c:pt idx="0">
                  <c:v>400 Points per Hour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Sheet1!$Y$2:$Y$9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</c:numCache>
            </c:numRef>
          </c:cat>
          <c:val>
            <c:numRef>
              <c:f>Sheet1!$Z$2:$Z$9</c:f>
              <c:numCache>
                <c:formatCode>General</c:formatCode>
                <c:ptCount val="8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D7-484A-BB02-B0656E77138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84191840"/>
        <c:axId val="584185120"/>
      </c:lineChart>
      <c:catAx>
        <c:axId val="58419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185120"/>
        <c:crosses val="autoZero"/>
        <c:auto val="1"/>
        <c:lblAlgn val="ctr"/>
        <c:lblOffset val="100"/>
        <c:noMultiLvlLbl val="0"/>
      </c:catAx>
      <c:valAx>
        <c:axId val="58418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19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Split, Speed vs Dist Points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Sheet1!$AC$1</c:f>
              <c:strCache>
                <c:ptCount val="1"/>
                <c:pt idx="0">
                  <c:v>Speed Points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Sheet1!$AB$2:$AB$7</c:f>
              <c:numCache>
                <c:formatCode>0%</c:formatCode>
                <c:ptCount val="6"/>
                <c:pt idx="0" formatCode="General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cat>
          <c:val>
            <c:numRef>
              <c:f>Sheet1!$AC$2:$AC$7</c:f>
              <c:numCache>
                <c:formatCode>0%</c:formatCode>
                <c:ptCount val="6"/>
                <c:pt idx="0">
                  <c:v>0</c:v>
                </c:pt>
                <c:pt idx="1">
                  <c:v>0.13333333333333333</c:v>
                </c:pt>
                <c:pt idx="2">
                  <c:v>0.26666666666666666</c:v>
                </c:pt>
                <c:pt idx="3">
                  <c:v>0.39999999999999997</c:v>
                </c:pt>
                <c:pt idx="4">
                  <c:v>0.53333333333333333</c:v>
                </c:pt>
                <c:pt idx="5">
                  <c:v>0.66666666666666663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F-4E73-961A-66323BD1C306}"/>
            </c:ext>
          </c:extLst>
        </c:ser>
        <c:ser>
          <c:idx val="1"/>
          <c:order val="1"/>
          <c:tx>
            <c:strRef>
              <c:f>Sheet1!$AD$1</c:f>
              <c:strCache>
                <c:ptCount val="1"/>
                <c:pt idx="0">
                  <c:v>Dist Points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Sheet1!$AB$2:$AB$7</c:f>
              <c:numCache>
                <c:formatCode>0%</c:formatCode>
                <c:ptCount val="6"/>
                <c:pt idx="0" formatCode="General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cat>
          <c:val>
            <c:numRef>
              <c:f>Sheet1!$AD$2:$AD$7</c:f>
              <c:numCache>
                <c:formatCode>0%</c:formatCode>
                <c:ptCount val="6"/>
                <c:pt idx="0">
                  <c:v>1</c:v>
                </c:pt>
                <c:pt idx="1">
                  <c:v>0.8666666666666667</c:v>
                </c:pt>
                <c:pt idx="2">
                  <c:v>0.73333333333333339</c:v>
                </c:pt>
                <c:pt idx="3">
                  <c:v>0.60000000000000009</c:v>
                </c:pt>
                <c:pt idx="4">
                  <c:v>0.46666666666666667</c:v>
                </c:pt>
                <c:pt idx="5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F-4E73-961A-66323BD1C3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447154560"/>
        <c:axId val="447164160"/>
      </c:areaChart>
      <c:catAx>
        <c:axId val="44715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64160"/>
        <c:crosses val="autoZero"/>
        <c:auto val="1"/>
        <c:lblAlgn val="ctr"/>
        <c:lblOffset val="100"/>
        <c:noMultiLvlLbl val="0"/>
      </c:catAx>
      <c:valAx>
        <c:axId val="44716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1545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Speed Points vs Minutes Behind, 250@85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Sheet1!$AM$12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Sheet1!$AL$13:$AL$18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60</c:v>
                </c:pt>
              </c:numCache>
            </c:numRef>
          </c:cat>
          <c:val>
            <c:numRef>
              <c:f>Sheet1!$AM$13:$AM$18</c:f>
            </c:numRef>
          </c:val>
          <c:smooth val="0"/>
          <c:extLst>
            <c:ext xmlns:c16="http://schemas.microsoft.com/office/drawing/2014/chart" uri="{C3380CC4-5D6E-409C-BE32-E72D297353CC}">
              <c16:uniqueId val="{00000000-160A-4248-88E0-C8DBB6B3E86E}"/>
            </c:ext>
          </c:extLst>
        </c:ser>
        <c:ser>
          <c:idx val="1"/>
          <c:order val="1"/>
          <c:tx>
            <c:strRef>
              <c:f>Sheet1!$AN$12</c:f>
              <c:strCache>
                <c:ptCount val="1"/>
                <c:pt idx="0">
                  <c:v>Speed Points vs Minutes Behind, 250Km@85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Sheet1!$AL$13:$AL$18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60</c:v>
                </c:pt>
              </c:numCache>
            </c:numRef>
          </c:cat>
          <c:val>
            <c:numRef>
              <c:f>Sheet1!$AN$13:$AN$18</c:f>
              <c:numCache>
                <c:formatCode>0</c:formatCode>
                <c:ptCount val="6"/>
                <c:pt idx="0">
                  <c:v>1000.0000000000001</c:v>
                </c:pt>
                <c:pt idx="1">
                  <c:v>966.38101516150255</c:v>
                </c:pt>
                <c:pt idx="2">
                  <c:v>917.34197730956225</c:v>
                </c:pt>
                <c:pt idx="3">
                  <c:v>839.11671924290204</c:v>
                </c:pt>
                <c:pt idx="4">
                  <c:v>694.61077844311353</c:v>
                </c:pt>
                <c:pt idx="5">
                  <c:v>238.80597014925365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0A-4248-88E0-C8DBB6B3E86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2476928"/>
        <c:axId val="442477888"/>
      </c:lineChart>
      <c:catAx>
        <c:axId val="44247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477888"/>
        <c:crosses val="autoZero"/>
        <c:auto val="1"/>
        <c:lblAlgn val="ctr"/>
        <c:lblOffset val="100"/>
        <c:noMultiLvlLbl val="0"/>
      </c:catAx>
      <c:valAx>
        <c:axId val="44247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47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96339-CCA9-4C9A-BB30-7A9736819D33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66D2-2E34-4EF4-957A-408D82536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5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E66D2-2E34-4EF4-957A-408D82536E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84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2050" name="Picture 2" descr="C:\Users\johnstone\Documents\ewj\G9 Lasham 2007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55017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F1A4F99-E60B-4BEF-8694-CC0521BD7B6B}" type="datetimeFigureOut">
              <a:rPr lang="en-GB" smtClean="0"/>
              <a:t>11/06/2024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C278B97-5010-46A5-871E-54A7D039E97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b="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3"/>
        </a:buClr>
        <a:buSzPct val="75000"/>
        <a:buFont typeface="Wingdings"/>
        <a:buChar char=""/>
        <a:defRPr kumimoji="0" sz="23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4"/>
        </a:buClr>
        <a:buSzPct val="75000"/>
        <a:buFont typeface="Wingdings"/>
        <a:buChar char="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5"/>
        </a:buClr>
        <a:buSzPct val="65000"/>
        <a:buFont typeface="Wingdings"/>
        <a:buChar char=""/>
        <a:defRPr kumimoji="0"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Competitions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Area Tasks </a:t>
            </a:r>
          </a:p>
        </p:txBody>
      </p:sp>
    </p:spTree>
    <p:extLst>
      <p:ext uri="{BB962C8B-B14F-4D97-AF65-F5344CB8AC3E}">
        <p14:creationId xmlns:p14="http://schemas.microsoft.com/office/powerpoint/2010/main" val="228528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BA36-B5CF-70AE-E3BF-5081DBDA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Bar: Competition Scoring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18EA9-0C65-BD1A-3776-32419026904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Step 1: Winners Score for the Day = 1000pts</a:t>
            </a:r>
          </a:p>
          <a:p>
            <a:pPr lvl="1"/>
            <a:r>
              <a:rPr lang="en-GB" dirty="0"/>
              <a:t>Or devalued by Number Past Y (Too flukey?)</a:t>
            </a:r>
          </a:p>
          <a:p>
            <a:pPr lvl="1"/>
            <a:r>
              <a:rPr lang="en-GB" dirty="0"/>
              <a:t>Or devalued by Points Per Km (Not enough distance)</a:t>
            </a:r>
          </a:p>
          <a:p>
            <a:pPr lvl="1"/>
            <a:r>
              <a:rPr lang="en-GB" dirty="0"/>
              <a:t>Or devalued by Task Time (too short to be fair)</a:t>
            </a:r>
          </a:p>
          <a:p>
            <a:r>
              <a:rPr lang="en-GB" dirty="0"/>
              <a:t>Step 2: Winner gets the Day Points</a:t>
            </a:r>
          </a:p>
          <a:p>
            <a:pPr lvl="1"/>
            <a:r>
              <a:rPr lang="en-GB" dirty="0"/>
              <a:t>The points are divided between Speed and Distance</a:t>
            </a:r>
          </a:p>
          <a:p>
            <a:pPr lvl="1"/>
            <a:r>
              <a:rPr lang="en-GB" dirty="0"/>
              <a:t>More Finishers = More Speed Points</a:t>
            </a:r>
          </a:p>
          <a:p>
            <a:r>
              <a:rPr lang="en-GB" dirty="0"/>
              <a:t>Step 3: Pilots get a proportion of Speed and Distance points</a:t>
            </a:r>
          </a:p>
          <a:p>
            <a:pPr lvl="1"/>
            <a:r>
              <a:rPr lang="en-GB" dirty="0"/>
              <a:t>If you finish &gt; 2/3 the winners speed you get speed points</a:t>
            </a:r>
          </a:p>
          <a:p>
            <a:pPr lvl="1"/>
            <a:r>
              <a:rPr lang="en-GB" dirty="0"/>
              <a:t>Everyone get Distance Points, in proportion to winner’s distance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4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3C0F-6E42-F3C7-4539-D365DF21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C40B-C3E5-2A8C-53D0-ED712E58C52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A proportion of the task to signify a fair contest:</a:t>
            </a:r>
          </a:p>
          <a:p>
            <a:pPr lvl="1"/>
            <a:r>
              <a:rPr lang="en-GB" dirty="0"/>
              <a:t>40% of Distance or 30kph within limits</a:t>
            </a:r>
          </a:p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E5EC38-0C94-2A6C-6896-290036CABE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612482"/>
              </p:ext>
            </p:extLst>
          </p:nvPr>
        </p:nvGraphicFramePr>
        <p:xfrm>
          <a:off x="0" y="25489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141F4F-6FAD-47CF-A0C2-21311C0FE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716378"/>
              </p:ext>
            </p:extLst>
          </p:nvPr>
        </p:nvGraphicFramePr>
        <p:xfrm>
          <a:off x="4572000" y="3710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9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A7F6-E06F-9741-D8EF-CBF5D6E3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Max Points: Devaluation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CC486-26F7-3C14-1DAB-51115233A4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By Pilots Past Y: </a:t>
            </a:r>
          </a:p>
          <a:p>
            <a:endParaRPr lang="en-GB" dirty="0"/>
          </a:p>
          <a:p>
            <a:r>
              <a:rPr lang="en-GB" dirty="0"/>
              <a:t>Distance, 5Pts/Km</a:t>
            </a:r>
          </a:p>
          <a:p>
            <a:endParaRPr lang="en-GB" dirty="0"/>
          </a:p>
          <a:p>
            <a:r>
              <a:rPr lang="en-GB" dirty="0"/>
              <a:t>Time 400Pts/Hour:</a:t>
            </a:r>
          </a:p>
          <a:p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F853CA0-B833-EA20-11F8-934599FF2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574372"/>
              </p:ext>
            </p:extLst>
          </p:nvPr>
        </p:nvGraphicFramePr>
        <p:xfrm>
          <a:off x="4067944" y="2708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0152264-9EFA-9AF0-E12B-82F369A04A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543546"/>
              </p:ext>
            </p:extLst>
          </p:nvPr>
        </p:nvGraphicFramePr>
        <p:xfrm>
          <a:off x="4194172" y="17008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0224D3E-CEBC-3705-7F3D-C7C8D4C6D9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246583"/>
              </p:ext>
            </p:extLst>
          </p:nvPr>
        </p:nvGraphicFramePr>
        <p:xfrm>
          <a:off x="4194048" y="35955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79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1">
        <p:bldAsOne/>
      </p:bldGraphic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F941-144B-44CC-144C-11E8807F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 of Speed vs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4C9D7-77EF-79EE-78A5-BE92B6349AE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You get Speed Points for &gt; 2/3 Winners Speed</a:t>
            </a:r>
          </a:p>
          <a:p>
            <a:pPr lvl="1"/>
            <a:r>
              <a:rPr lang="en-GB" dirty="0"/>
              <a:t>0 at 2/3, rising to 100% - </a:t>
            </a:r>
          </a:p>
          <a:p>
            <a:r>
              <a:rPr lang="en-GB" dirty="0"/>
              <a:t>You get Distance Points in proportion to Winner</a:t>
            </a:r>
          </a:p>
          <a:p>
            <a:pPr lvl="1"/>
            <a:r>
              <a:rPr lang="en-GB" dirty="0"/>
              <a:t>Finishers get same points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CB062C9-9A0E-D7DE-A1D5-63A8856F92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707377"/>
              </p:ext>
            </p:extLst>
          </p:nvPr>
        </p:nvGraphicFramePr>
        <p:xfrm>
          <a:off x="0" y="3733800"/>
          <a:ext cx="4427984" cy="2898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2080A7-56D3-E56B-C8DA-0BCE83ECD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248917"/>
              </p:ext>
            </p:extLst>
          </p:nvPr>
        </p:nvGraphicFramePr>
        <p:xfrm>
          <a:off x="4427984" y="3733800"/>
          <a:ext cx="47160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55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AsOne/>
      </p:bldGraphic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7076-3B76-44EC-99D4-0D709C06A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Rules of AAT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D15BC-E1B1-409E-928C-EFCA89E7CE8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Td: Nominated time for the task</a:t>
            </a:r>
          </a:p>
          <a:p>
            <a:r>
              <a:rPr lang="en-GB" dirty="0" err="1"/>
              <a:t>Sh</a:t>
            </a:r>
            <a:r>
              <a:rPr lang="en-GB" dirty="0"/>
              <a:t>: Your speed is calculated using the longer of Td or your flight time</a:t>
            </a:r>
          </a:p>
          <a:p>
            <a:r>
              <a:rPr lang="en-GB" dirty="0" err="1"/>
              <a:t>Vh</a:t>
            </a:r>
            <a:r>
              <a:rPr lang="en-GB" dirty="0"/>
              <a:t>: Fastest Finisher (adjusted for Task Time)</a:t>
            </a:r>
          </a:p>
          <a:p>
            <a:r>
              <a:rPr lang="en-GB" dirty="0" err="1"/>
              <a:t>Dmax</a:t>
            </a:r>
            <a:r>
              <a:rPr lang="en-GB" dirty="0"/>
              <a:t>: Greatest Marking Distance</a:t>
            </a:r>
          </a:p>
          <a:p>
            <a:pPr lvl="1"/>
            <a:r>
              <a:rPr lang="en-GB" dirty="0"/>
              <a:t>may not be the winner! A really slow, long flight distorts things</a:t>
            </a:r>
          </a:p>
          <a:p>
            <a:r>
              <a:rPr lang="en-GB" dirty="0"/>
              <a:t>Ps: Speed Points in proportion to your speed</a:t>
            </a:r>
          </a:p>
          <a:p>
            <a:pPr lvl="1"/>
            <a:r>
              <a:rPr lang="en-GB" dirty="0"/>
              <a:t>Zero if 2/3 Winner Speed or less</a:t>
            </a:r>
          </a:p>
          <a:p>
            <a:r>
              <a:rPr lang="en-GB" dirty="0" err="1"/>
              <a:t>Pd</a:t>
            </a:r>
            <a:r>
              <a:rPr lang="en-GB" dirty="0"/>
              <a:t>: Distance points in proportion to </a:t>
            </a:r>
            <a:r>
              <a:rPr lang="en-GB" dirty="0" err="1"/>
              <a:t>Dmax</a:t>
            </a:r>
            <a:endParaRPr lang="en-GB" dirty="0"/>
          </a:p>
          <a:p>
            <a:pPr lvl="1"/>
            <a:r>
              <a:rPr lang="en-GB" dirty="0"/>
              <a:t>Finishers: Get Winner </a:t>
            </a:r>
            <a:r>
              <a:rPr lang="en-GB" dirty="0" err="1"/>
              <a:t>Dist</a:t>
            </a:r>
            <a:r>
              <a:rPr lang="en-GB" dirty="0"/>
              <a:t> Points (if more than 2/3 </a:t>
            </a:r>
            <a:r>
              <a:rPr lang="en-GB" dirty="0" err="1"/>
              <a:t>Dmax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Short finishers: In proportion 2/3 </a:t>
            </a:r>
            <a:r>
              <a:rPr lang="en-GB" dirty="0" err="1"/>
              <a:t>Dmax</a:t>
            </a:r>
            <a:endParaRPr lang="en-GB" dirty="0"/>
          </a:p>
          <a:p>
            <a:pPr lvl="1"/>
            <a:r>
              <a:rPr lang="en-GB" dirty="0"/>
              <a:t>Non-Finishers: Winner’s </a:t>
            </a:r>
            <a:r>
              <a:rPr lang="en-GB" dirty="0" err="1"/>
              <a:t>Dist</a:t>
            </a:r>
            <a:r>
              <a:rPr lang="en-GB" dirty="0"/>
              <a:t> Points in proportion to </a:t>
            </a:r>
            <a:r>
              <a:rPr lang="en-GB" dirty="0" err="1"/>
              <a:t>Dmax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8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9D89-42A7-48AE-AE1D-B3DC180D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that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DB32B-2B9A-4DBC-BC10-B8A57509443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This is a Speed task- you have to race</a:t>
            </a:r>
          </a:p>
          <a:p>
            <a:r>
              <a:rPr lang="en-GB" dirty="0"/>
              <a:t>You must get back if you possibly can</a:t>
            </a:r>
          </a:p>
          <a:p>
            <a:pPr lvl="1"/>
            <a:r>
              <a:rPr lang="en-GB" dirty="0"/>
              <a:t>No finish, no speed; distance points only</a:t>
            </a:r>
          </a:p>
          <a:p>
            <a:pPr lvl="1"/>
            <a:r>
              <a:rPr lang="en-GB" dirty="0"/>
              <a:t>Distance Points at least 33%, up to 100% if no finishers</a:t>
            </a:r>
          </a:p>
          <a:p>
            <a:r>
              <a:rPr lang="en-GB" dirty="0"/>
              <a:t>Use all the time you can!</a:t>
            </a:r>
          </a:p>
          <a:p>
            <a:pPr lvl="1"/>
            <a:r>
              <a:rPr lang="en-GB" dirty="0"/>
              <a:t>If you come in under time your speed is reduced</a:t>
            </a:r>
          </a:p>
          <a:p>
            <a:r>
              <a:rPr lang="en-GB" dirty="0"/>
              <a:t>NEVER give up going further</a:t>
            </a:r>
          </a:p>
          <a:p>
            <a:pPr lvl="1"/>
            <a:r>
              <a:rPr lang="en-GB" dirty="0"/>
              <a:t>Every Km counts in your favour, </a:t>
            </a:r>
            <a:r>
              <a:rPr lang="en-GB" b="1" dirty="0"/>
              <a:t>even after time runs out</a:t>
            </a:r>
          </a:p>
          <a:p>
            <a:r>
              <a:rPr lang="en-GB" dirty="0"/>
              <a:t>Its ALWAYS better to get back</a:t>
            </a:r>
          </a:p>
          <a:p>
            <a:pPr lvl="1"/>
            <a:r>
              <a:rPr lang="en-GB" dirty="0"/>
              <a:t>Almost every finisher gets more points than any land-out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3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0D88-44FA-68F3-3CA3-4BD22C8E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Do!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0E3C-D6E6-269E-338D-DB62F8674A0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Prepare on the Ground</a:t>
            </a:r>
          </a:p>
          <a:p>
            <a:pPr lvl="1"/>
            <a:r>
              <a:rPr lang="en-GB" dirty="0"/>
              <a:t>Set the task areas and time, Draw the Map</a:t>
            </a:r>
          </a:p>
          <a:p>
            <a:pPr lvl="1"/>
            <a:r>
              <a:rPr lang="en-GB" dirty="0"/>
              <a:t>Make an Initial Plan: long first leg…</a:t>
            </a:r>
          </a:p>
          <a:p>
            <a:r>
              <a:rPr lang="en-GB" dirty="0"/>
              <a:t>Rule 1 Fly the Glider!!</a:t>
            </a:r>
          </a:p>
          <a:p>
            <a:pPr lvl="1"/>
            <a:r>
              <a:rPr lang="en-GB" dirty="0"/>
              <a:t>Don’t get distracted by all the details</a:t>
            </a:r>
          </a:p>
          <a:p>
            <a:r>
              <a:rPr lang="en-GB" dirty="0"/>
              <a:t>Rule 2 Be Flexible</a:t>
            </a:r>
          </a:p>
          <a:p>
            <a:pPr lvl="1"/>
            <a:r>
              <a:rPr lang="en-GB" dirty="0"/>
              <a:t>Turn when it feels </a:t>
            </a:r>
            <a:r>
              <a:rPr lang="en-GB" b="1" i="1" dirty="0"/>
              <a:t>right: </a:t>
            </a:r>
            <a:r>
              <a:rPr lang="en-GB" dirty="0"/>
              <a:t>If its going well, keep going!</a:t>
            </a:r>
            <a:endParaRPr lang="en-GB" b="1" i="1" dirty="0"/>
          </a:p>
          <a:p>
            <a:pPr lvl="1"/>
            <a:r>
              <a:rPr lang="en-GB" dirty="0"/>
              <a:t>Ideally at the top of a climb, making a sharp angle</a:t>
            </a:r>
          </a:p>
          <a:p>
            <a:r>
              <a:rPr lang="en-GB" dirty="0"/>
              <a:t>Rule 3 Monitor your Time</a:t>
            </a:r>
          </a:p>
          <a:p>
            <a:pPr lvl="1"/>
            <a:r>
              <a:rPr lang="en-GB" dirty="0"/>
              <a:t>Perfect if the time runs out during the final glide</a:t>
            </a:r>
          </a:p>
        </p:txBody>
      </p:sp>
    </p:spTree>
    <p:extLst>
      <p:ext uri="{BB962C8B-B14F-4D97-AF65-F5344CB8AC3E}">
        <p14:creationId xmlns:p14="http://schemas.microsoft.com/office/powerpoint/2010/main" val="3124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ECF3-B888-8A75-E30B-452812F6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Prepare your Navigation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31A12A-A21D-F765-44E9-96CFC1C0A71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436096" y="1628800"/>
            <a:ext cx="2580952" cy="43333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1CD88-C9FA-3AB7-3A1B-D9E7153BD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156" y="1753712"/>
            <a:ext cx="2580952" cy="433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3E948-FDA4-FF60-CBC0-19F8F61A9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215" y="1878625"/>
            <a:ext cx="2580952" cy="4333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23F74-0B8F-E07D-D3B9-181FE05F2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274" y="2041358"/>
            <a:ext cx="2580952" cy="43333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7D58AE-8278-A8C2-597A-E2C93E6798C3}"/>
              </a:ext>
            </a:extLst>
          </p:cNvPr>
          <p:cNvSpPr txBox="1">
            <a:spLocks/>
          </p:cNvSpPr>
          <p:nvPr/>
        </p:nvSpPr>
        <p:spPr>
          <a:xfrm>
            <a:off x="612648" y="1600200"/>
            <a:ext cx="4823448" cy="4361933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3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5000"/>
              <a:buFont typeface="Wingdings"/>
              <a:buChar char=""/>
              <a:defRPr kumimoji="0"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5"/>
              </a:buClr>
              <a:buSzPct val="65000"/>
              <a:buFont typeface="Wingdings"/>
              <a:buChar char=""/>
              <a:defRPr kumimoji="0"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Set Task Delta as a Nav Box</a:t>
            </a:r>
          </a:p>
          <a:p>
            <a:pPr lvl="1"/>
            <a:r>
              <a:rPr lang="en-GB" dirty="0"/>
              <a:t>Estimated Time +Over/-Under</a:t>
            </a:r>
          </a:p>
          <a:p>
            <a:pPr lvl="1"/>
            <a:r>
              <a:rPr lang="en-GB" dirty="0"/>
              <a:t>Found in Settings/ Nav Boxes</a:t>
            </a:r>
          </a:p>
          <a:p>
            <a:r>
              <a:rPr lang="en-GB" dirty="0"/>
              <a:t>Set up Calculation Method</a:t>
            </a:r>
          </a:p>
          <a:p>
            <a:pPr lvl="1"/>
            <a:r>
              <a:rPr lang="en-GB" dirty="0"/>
              <a:t>Mc: adjustable on instruments</a:t>
            </a:r>
          </a:p>
          <a:p>
            <a:pPr lvl="1"/>
            <a:r>
              <a:rPr lang="en-GB" dirty="0"/>
              <a:t>Speed: what has happened</a:t>
            </a:r>
          </a:p>
          <a:p>
            <a:pPr lvl="1"/>
            <a:r>
              <a:rPr lang="en-GB" dirty="0" err="1"/>
              <a:t>Vario</a:t>
            </a:r>
            <a:r>
              <a:rPr lang="en-GB" dirty="0"/>
              <a:t>: ??? Whatever</a:t>
            </a:r>
          </a:p>
          <a:p>
            <a:r>
              <a:rPr lang="en-GB" dirty="0"/>
              <a:t>How to Use:</a:t>
            </a:r>
          </a:p>
          <a:p>
            <a:pPr lvl="1"/>
            <a:r>
              <a:rPr lang="en-GB" dirty="0"/>
              <a:t>Crank the Mc to adjust its estimated time of arrival</a:t>
            </a:r>
          </a:p>
          <a:p>
            <a:pPr lvl="1"/>
            <a:r>
              <a:rPr lang="en-GB" dirty="0"/>
              <a:t>Remember the FG impact!</a:t>
            </a:r>
          </a:p>
        </p:txBody>
      </p:sp>
    </p:spTree>
    <p:extLst>
      <p:ext uri="{BB962C8B-B14F-4D97-AF65-F5344CB8AC3E}">
        <p14:creationId xmlns:p14="http://schemas.microsoft.com/office/powerpoint/2010/main" val="25445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BB510-92FD-AD94-0D29-E2E40CFE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the Ground: Task Setup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27F5B6-6BFA-BC4F-D5E4-63693F011F2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2648" y="1844824"/>
            <a:ext cx="2580952" cy="43333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534DE-0A35-4324-F3F4-1B9ED966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872" y="1844824"/>
            <a:ext cx="2580952" cy="433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43870C-DD9D-DCB8-6F47-6B996E05E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834520"/>
            <a:ext cx="2580952" cy="4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E79D-3624-89B9-E5FF-371D214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the Ground- Continued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F776E4-BF60-3AD3-4608-B9B255060A6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2648" y="1977788"/>
            <a:ext cx="2580952" cy="433333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1194D-712B-7058-C04F-046A8381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096" y="1977788"/>
            <a:ext cx="2580952" cy="4333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E69DC1-582D-9B21-10DC-20583E5A1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110" y="1977788"/>
            <a:ext cx="2590476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Planning, Flying, Surviving AATs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What Is an AAT?</a:t>
            </a:r>
          </a:p>
          <a:p>
            <a:r>
              <a:rPr lang="en-GB" dirty="0"/>
              <a:t>Rules: Fundamentals of Scoring</a:t>
            </a:r>
          </a:p>
          <a:p>
            <a:r>
              <a:rPr lang="en-GB" dirty="0"/>
              <a:t>Rules: What that means In Flight</a:t>
            </a:r>
          </a:p>
          <a:p>
            <a:r>
              <a:rPr lang="en-GB" dirty="0"/>
              <a:t>Ground Preparation</a:t>
            </a:r>
          </a:p>
          <a:p>
            <a:r>
              <a:rPr lang="en-GB" dirty="0"/>
              <a:t>Focus in the Air</a:t>
            </a:r>
          </a:p>
          <a:p>
            <a:r>
              <a:rPr lang="en-GB" dirty="0"/>
              <a:t>Tactical Exceptions that Prove the Rule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7A9F8-4ABA-14F3-67A2-9E3762F1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Flying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58740-7757-0702-5D29-B490514DE82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Set the Flight Time and Delta</a:t>
            </a:r>
          </a:p>
          <a:p>
            <a:pPr lvl="1"/>
            <a:r>
              <a:rPr lang="en-GB" dirty="0"/>
              <a:t>Task: Options</a:t>
            </a:r>
          </a:p>
          <a:p>
            <a:pPr lvl="1"/>
            <a:r>
              <a:rPr lang="en-GB" dirty="0"/>
              <a:t>Set the Time</a:t>
            </a:r>
          </a:p>
          <a:p>
            <a:pPr lvl="1"/>
            <a:r>
              <a:rPr lang="en-GB" dirty="0"/>
              <a:t>Remember to Start</a:t>
            </a:r>
          </a:p>
          <a:p>
            <a:pPr lvl="1"/>
            <a:r>
              <a:rPr lang="en-GB" dirty="0"/>
              <a:t>Monitor </a:t>
            </a:r>
            <a:r>
              <a:rPr lang="en-GB" dirty="0" err="1"/>
              <a:t>tDelta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CF3D8-73E4-FCD5-75A8-1CE6C7FA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52" y="2143667"/>
            <a:ext cx="2580952" cy="4333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36B89-A95D-0C7E-0918-B18FB277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004" y="2153191"/>
            <a:ext cx="2590476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1A2A-18AE-F049-41F2-03FAA2B79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Golden Rule of </a:t>
            </a:r>
            <a:br>
              <a:rPr lang="en-GB" dirty="0"/>
            </a:br>
            <a:r>
              <a:rPr lang="en-GB" dirty="0"/>
              <a:t>Instruments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8EAF1D-5137-EB08-365D-D5E65992F2C9}"/>
              </a:ext>
            </a:extLst>
          </p:cNvPr>
          <p:cNvSpPr txBox="1">
            <a:spLocks/>
          </p:cNvSpPr>
          <p:nvPr/>
        </p:nvSpPr>
        <p:spPr>
          <a:xfrm>
            <a:off x="612648" y="1600200"/>
            <a:ext cx="3959352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3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5000"/>
              <a:buFont typeface="Wingdings"/>
              <a:buChar char=""/>
              <a:defRPr kumimoji="0"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5"/>
              </a:buClr>
              <a:buSzPct val="65000"/>
              <a:buFont typeface="Wingdings"/>
              <a:buChar char=""/>
              <a:defRPr kumimoji="0"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You should touch them AS LITTLE AS POSSIBLE</a:t>
            </a:r>
          </a:p>
          <a:p>
            <a:pPr lvl="1"/>
            <a:r>
              <a:rPr lang="en-GB" dirty="0"/>
              <a:t>Confirm your Start</a:t>
            </a:r>
          </a:p>
          <a:p>
            <a:pPr lvl="1"/>
            <a:r>
              <a:rPr lang="en-GB" dirty="0" err="1"/>
              <a:t>GoTo</a:t>
            </a:r>
            <a:r>
              <a:rPr lang="en-GB" dirty="0"/>
              <a:t> Next Point</a:t>
            </a:r>
          </a:p>
          <a:p>
            <a:pPr lvl="1"/>
            <a:r>
              <a:rPr lang="en-GB" dirty="0"/>
              <a:t>Monitor </a:t>
            </a:r>
            <a:r>
              <a:rPr lang="en-GB" dirty="0" err="1"/>
              <a:t>tDelta</a:t>
            </a:r>
            <a:endParaRPr lang="en-GB" dirty="0"/>
          </a:p>
          <a:p>
            <a:r>
              <a:rPr lang="en-GB" dirty="0"/>
              <a:t>Often Happens</a:t>
            </a:r>
          </a:p>
          <a:p>
            <a:pPr lvl="1"/>
            <a:r>
              <a:rPr lang="en-GB" dirty="0"/>
              <a:t>Distraction to Soaring</a:t>
            </a:r>
          </a:p>
          <a:p>
            <a:pPr lvl="1"/>
            <a:r>
              <a:rPr lang="en-GB" dirty="0"/>
              <a:t>Confusing in the Air</a:t>
            </a:r>
          </a:p>
        </p:txBody>
      </p:sp>
      <p:pic>
        <p:nvPicPr>
          <p:cNvPr id="13" name="2007HB-leg1">
            <a:hlinkClick r:id="" action="ppaction://media"/>
            <a:extLst>
              <a:ext uri="{FF2B5EF4-FFF2-40B4-BE49-F238E27FC236}">
                <a16:creationId xmlns:a16="http://schemas.microsoft.com/office/drawing/2014/main" id="{D966EC37-FB4B-5424-8B81-88D94DBBBDD7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040" y="0"/>
            <a:ext cx="4201818" cy="6823136"/>
          </a:xfrm>
        </p:spPr>
      </p:pic>
    </p:spTree>
    <p:extLst>
      <p:ext uri="{BB962C8B-B14F-4D97-AF65-F5344CB8AC3E}">
        <p14:creationId xmlns:p14="http://schemas.microsoft.com/office/powerpoint/2010/main" val="11756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5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ED5F-524A-9F73-DC66-2D63E85C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Game</a:t>
            </a:r>
          </a:p>
        </p:txBody>
      </p:sp>
      <p:pic>
        <p:nvPicPr>
          <p:cNvPr id="4" name="2007HB-end">
            <a:hlinkClick r:id="" action="ppaction://media"/>
            <a:extLst>
              <a:ext uri="{FF2B5EF4-FFF2-40B4-BE49-F238E27FC236}">
                <a16:creationId xmlns:a16="http://schemas.microsoft.com/office/drawing/2014/main" id="{7F82E414-D43F-E1BC-20F9-FD05CE9B554F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4847" y="32694"/>
            <a:ext cx="4219153" cy="685128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BE6602-716E-9A53-6B78-D181B0B395D4}"/>
              </a:ext>
            </a:extLst>
          </p:cNvPr>
          <p:cNvSpPr txBox="1">
            <a:spLocks/>
          </p:cNvSpPr>
          <p:nvPr/>
        </p:nvSpPr>
        <p:spPr>
          <a:xfrm>
            <a:off x="612648" y="1600200"/>
            <a:ext cx="3959352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3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5000"/>
              <a:buFont typeface="Wingdings"/>
              <a:buChar char=""/>
              <a:defRPr kumimoji="0"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5"/>
              </a:buClr>
              <a:buSzPct val="65000"/>
              <a:buFont typeface="Wingdings"/>
              <a:buChar char=""/>
              <a:defRPr kumimoji="0"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Weather Came In</a:t>
            </a:r>
          </a:p>
          <a:p>
            <a:pPr lvl="1"/>
            <a:r>
              <a:rPr lang="en-GB" dirty="0"/>
              <a:t>Short in the 2</a:t>
            </a:r>
            <a:r>
              <a:rPr lang="en-GB" baseline="30000" dirty="0"/>
              <a:t>nd</a:t>
            </a:r>
            <a:r>
              <a:rPr lang="en-GB" dirty="0"/>
              <a:t> sector</a:t>
            </a:r>
          </a:p>
          <a:p>
            <a:pPr lvl="1"/>
            <a:r>
              <a:rPr lang="en-GB" dirty="0"/>
              <a:t>Really worried I couldn’t get home</a:t>
            </a:r>
          </a:p>
          <a:p>
            <a:r>
              <a:rPr lang="en-GB" dirty="0"/>
              <a:t>Selected Option</a:t>
            </a:r>
          </a:p>
          <a:p>
            <a:pPr lvl="1"/>
            <a:r>
              <a:rPr lang="en-GB" dirty="0"/>
              <a:t>Go Long in last sector</a:t>
            </a:r>
          </a:p>
          <a:p>
            <a:pPr lvl="1"/>
            <a:r>
              <a:rPr lang="en-GB" dirty="0"/>
              <a:t>Hope it recycles!</a:t>
            </a:r>
          </a:p>
        </p:txBody>
      </p:sp>
    </p:spTree>
    <p:extLst>
      <p:ext uri="{BB962C8B-B14F-4D97-AF65-F5344CB8AC3E}">
        <p14:creationId xmlns:p14="http://schemas.microsoft.com/office/powerpoint/2010/main" val="8132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95C2-8C95-4068-959D-231B4C70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Time and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0FBAE-D7E4-409A-A682-AED98E8B89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Plan your Task: Time and Distance</a:t>
            </a:r>
          </a:p>
          <a:p>
            <a:pPr lvl="1"/>
            <a:r>
              <a:rPr lang="en-GB" dirty="0"/>
              <a:t>Estimate your speed for the day</a:t>
            </a:r>
          </a:p>
          <a:p>
            <a:pPr lvl="1"/>
            <a:r>
              <a:rPr lang="en-GB" dirty="0"/>
              <a:t>Set mobile TPs so that you get the right distance</a:t>
            </a:r>
          </a:p>
          <a:p>
            <a:r>
              <a:rPr lang="en-GB" dirty="0"/>
              <a:t>Set Up you Instruments</a:t>
            </a:r>
          </a:p>
          <a:p>
            <a:pPr lvl="1"/>
            <a:r>
              <a:rPr lang="en-GB" dirty="0"/>
              <a:t>Have a timer on your screen </a:t>
            </a:r>
          </a:p>
          <a:p>
            <a:pPr lvl="1"/>
            <a:r>
              <a:rPr lang="en-GB" dirty="0" err="1"/>
              <a:t>tDelta</a:t>
            </a:r>
            <a:r>
              <a:rPr lang="en-GB" dirty="0"/>
              <a:t>: Over/Under Time</a:t>
            </a:r>
          </a:p>
          <a:p>
            <a:pPr lvl="1"/>
            <a:r>
              <a:rPr lang="en-GB" dirty="0"/>
              <a:t>ETE: Av </a:t>
            </a:r>
            <a:r>
              <a:rPr lang="en-GB" dirty="0" err="1"/>
              <a:t>Sp</a:t>
            </a:r>
            <a:r>
              <a:rPr lang="en-GB" dirty="0"/>
              <a:t> &amp; </a:t>
            </a:r>
            <a:r>
              <a:rPr lang="en-GB" dirty="0" err="1"/>
              <a:t>Vario</a:t>
            </a:r>
            <a:r>
              <a:rPr lang="en-GB" dirty="0"/>
              <a:t> (can use &amp; Mc for quick adjustment)</a:t>
            </a:r>
          </a:p>
          <a:p>
            <a:pPr lvl="1"/>
            <a:r>
              <a:rPr lang="en-GB" dirty="0"/>
              <a:t>Aim to come in 5-10min over time (Final Glide effect)</a:t>
            </a:r>
          </a:p>
          <a:p>
            <a:r>
              <a:rPr lang="en-GB" dirty="0"/>
              <a:t>Be flexible around the TPs set</a:t>
            </a:r>
          </a:p>
          <a:p>
            <a:pPr lvl="1"/>
            <a:r>
              <a:rPr lang="en-GB" dirty="0"/>
              <a:t>Follow the energy rather than line to the turn</a:t>
            </a:r>
          </a:p>
          <a:p>
            <a:pPr lvl="1"/>
            <a:r>
              <a:rPr lang="en-GB" dirty="0"/>
              <a:t>Best outcome is to turn at the top of a climb</a:t>
            </a:r>
          </a:p>
          <a:p>
            <a:pPr lvl="1"/>
            <a:r>
              <a:rPr lang="en-GB" dirty="0"/>
              <a:t>If conditions improve/deteriorate, Adjust in flight, don’t fiddle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22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CBCE-065F-4BF5-9FAC-8F96DF05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 the start: others turning on 2</a:t>
            </a:r>
            <a:r>
              <a:rPr lang="en-GB" baseline="30000" dirty="0"/>
              <a:t>nd</a:t>
            </a:r>
            <a:r>
              <a:rPr lang="en-GB" dirty="0"/>
              <a:t> leg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3193B-026B-43EE-89B9-55A33DA6DC3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4" y="1600200"/>
            <a:ext cx="7925741" cy="4495800"/>
          </a:xfrm>
        </p:spPr>
      </p:pic>
    </p:spTree>
    <p:extLst>
      <p:ext uri="{BB962C8B-B14F-4D97-AF65-F5344CB8AC3E}">
        <p14:creationId xmlns:p14="http://schemas.microsoft.com/office/powerpoint/2010/main" val="60821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D103-5377-4B04-8531-5672D089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Decision Made: go for distance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F86F0-E7BA-438A-8E0E-E2831383901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5" y="1600200"/>
            <a:ext cx="7877640" cy="4495800"/>
          </a:xfrm>
        </p:spPr>
      </p:pic>
    </p:spTree>
    <p:extLst>
      <p:ext uri="{BB962C8B-B14F-4D97-AF65-F5344CB8AC3E}">
        <p14:creationId xmlns:p14="http://schemas.microsoft.com/office/powerpoint/2010/main" val="4253267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5C7F-88D8-4183-A2B0-052F79DA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Realising you have a problem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51BD2-E52B-45E3-99EC-3A61B04B0FE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4" y="1600200"/>
            <a:ext cx="7925741" cy="4495800"/>
          </a:xfrm>
        </p:spPr>
      </p:pic>
    </p:spTree>
    <p:extLst>
      <p:ext uri="{BB962C8B-B14F-4D97-AF65-F5344CB8AC3E}">
        <p14:creationId xmlns:p14="http://schemas.microsoft.com/office/powerpoint/2010/main" val="3868245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DCDB-A89F-4804-9CFE-351475E7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Result: successful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C9C4-0249-406C-912A-2BF62984151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Questionable Start Decision</a:t>
            </a:r>
          </a:p>
          <a:p>
            <a:pPr lvl="1"/>
            <a:r>
              <a:rPr lang="en-GB" dirty="0"/>
              <a:t>Did have 2 poor initial runs out</a:t>
            </a:r>
          </a:p>
          <a:p>
            <a:pPr lvl="1"/>
            <a:r>
              <a:rPr lang="en-GB" dirty="0"/>
              <a:t>Was a high risk tactic with forecast deterioration</a:t>
            </a:r>
          </a:p>
          <a:p>
            <a:r>
              <a:rPr lang="en-GB" dirty="0"/>
              <a:t>Very good running but writing was on the wall</a:t>
            </a:r>
          </a:p>
          <a:p>
            <a:pPr lvl="1"/>
            <a:r>
              <a:rPr lang="en-GB" dirty="0"/>
              <a:t>One run over 125Km, second leg at 148kph</a:t>
            </a:r>
          </a:p>
          <a:p>
            <a:pPr lvl="1"/>
            <a:r>
              <a:rPr lang="en-GB" dirty="0"/>
              <a:t>Positive decision to go for distance</a:t>
            </a:r>
          </a:p>
          <a:p>
            <a:r>
              <a:rPr lang="en-GB" dirty="0"/>
              <a:t>End result: </a:t>
            </a:r>
          </a:p>
          <a:p>
            <a:pPr lvl="1"/>
            <a:r>
              <a:rPr lang="en-GB" dirty="0"/>
              <a:t>Last leg was slow, but GOT BACK</a:t>
            </a:r>
          </a:p>
          <a:p>
            <a:pPr lvl="1"/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on the day: fast enough in the 1</a:t>
            </a:r>
            <a:r>
              <a:rPr lang="en-GB" baseline="30000" dirty="0"/>
              <a:t>st</a:t>
            </a:r>
            <a:r>
              <a:rPr lang="en-GB" dirty="0"/>
              <a:t> half</a:t>
            </a:r>
          </a:p>
          <a:p>
            <a:pPr lvl="1"/>
            <a:r>
              <a:rPr lang="en-GB" dirty="0"/>
              <a:t>A very satisfying flight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6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8FCF1-14C8-89B3-A22A-A82D7BDD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Nitra 2009, Day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228DC-0865-9112-B02B-A363EEFC6F6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Weather didn’t live up to the task</a:t>
            </a:r>
          </a:p>
          <a:p>
            <a:pPr lvl="1"/>
            <a:r>
              <a:rPr lang="en-GB" dirty="0"/>
              <a:t>Large area set but fell back twice on time</a:t>
            </a:r>
          </a:p>
          <a:p>
            <a:pPr lvl="1"/>
            <a:r>
              <a:rPr lang="en-GB" dirty="0"/>
              <a:t>Thunder development and overcast from the NW</a:t>
            </a:r>
          </a:p>
          <a:p>
            <a:r>
              <a:rPr lang="en-GB" dirty="0"/>
              <a:t>Task Features:</a:t>
            </a:r>
          </a:p>
          <a:p>
            <a:pPr lvl="1"/>
            <a:r>
              <a:rPr lang="en-GB" dirty="0"/>
              <a:t>First leg into the flat lands, soggy ground, good air</a:t>
            </a:r>
          </a:p>
          <a:p>
            <a:pPr lvl="1"/>
            <a:r>
              <a:rPr lang="en-GB" dirty="0"/>
              <a:t>Second large area over mountains, largely </a:t>
            </a:r>
            <a:r>
              <a:rPr lang="en-GB" dirty="0" err="1"/>
              <a:t>unlandable</a:t>
            </a:r>
            <a:endParaRPr lang="en-GB" dirty="0"/>
          </a:p>
          <a:p>
            <a:pPr lvl="1"/>
            <a:r>
              <a:rPr lang="en-GB" dirty="0"/>
              <a:t>Final area expected to be problematic with a front</a:t>
            </a:r>
          </a:p>
          <a:p>
            <a:r>
              <a:rPr lang="en-GB" dirty="0"/>
              <a:t>Comp Situation:</a:t>
            </a:r>
          </a:p>
          <a:p>
            <a:pPr lvl="1"/>
            <a:r>
              <a:rPr lang="en-GB" dirty="0"/>
              <a:t>Very little practice in the Nimbus 4- not flying well</a:t>
            </a:r>
          </a:p>
          <a:p>
            <a:pPr lvl="1"/>
            <a:r>
              <a:rPr lang="en-GB" dirty="0"/>
              <a:t>With Pete H and Steve J were flying welded together</a:t>
            </a:r>
          </a:p>
          <a:p>
            <a:pPr lvl="1"/>
            <a:r>
              <a:rPr lang="en-GB" dirty="0"/>
              <a:t>Try for one last time to be the 3</a:t>
            </a:r>
            <a:r>
              <a:rPr lang="en-GB" baseline="30000" dirty="0"/>
              <a:t>rd</a:t>
            </a:r>
            <a:r>
              <a:rPr lang="en-GB" dirty="0"/>
              <a:t> wheel…</a:t>
            </a:r>
          </a:p>
        </p:txBody>
      </p:sp>
    </p:spTree>
    <p:extLst>
      <p:ext uri="{BB962C8B-B14F-4D97-AF65-F5344CB8AC3E}">
        <p14:creationId xmlns:p14="http://schemas.microsoft.com/office/powerpoint/2010/main" val="4234462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6C97-0C31-B83B-5826-133750F6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Overview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5F99E53-BAC1-088A-7DCD-FFC0F5EAB8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90520" y="1600200"/>
            <a:ext cx="7797909" cy="4495800"/>
          </a:xfrm>
        </p:spPr>
      </p:pic>
    </p:spTree>
    <p:extLst>
      <p:ext uri="{BB962C8B-B14F-4D97-AF65-F5344CB8AC3E}">
        <p14:creationId xmlns:p14="http://schemas.microsoft.com/office/powerpoint/2010/main" val="242414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0151-DC3C-CFEE-12CE-C382454F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 of a Racing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1AB79-76BC-C109-2033-4C780E3F9FE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pPr algn="ctr"/>
            <a:r>
              <a:rPr lang="en-GB" dirty="0"/>
              <a:t>The Minimal Use of the Soaring Day to assure Distribution of Points and BarBQ Tickets</a:t>
            </a:r>
          </a:p>
          <a:p>
            <a:pPr algn="ctr"/>
            <a:r>
              <a:rPr lang="en-GB" dirty="0"/>
              <a:t>The way to get the Most Number pilots to do the Same Thing yet still declare a Winner</a:t>
            </a:r>
          </a:p>
        </p:txBody>
      </p:sp>
    </p:spTree>
    <p:extLst>
      <p:ext uri="{BB962C8B-B14F-4D97-AF65-F5344CB8AC3E}">
        <p14:creationId xmlns:p14="http://schemas.microsoft.com/office/powerpoint/2010/main" val="16857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033-A2F7-E485-D88F-D6FB09FF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 the pack, Some early starters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66A54-1940-9EB4-216B-F7F02A39A45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39663" y="1600200"/>
            <a:ext cx="5699624" cy="4495800"/>
          </a:xfrm>
        </p:spPr>
      </p:pic>
    </p:spTree>
    <p:extLst>
      <p:ext uri="{BB962C8B-B14F-4D97-AF65-F5344CB8AC3E}">
        <p14:creationId xmlns:p14="http://schemas.microsoft.com/office/powerpoint/2010/main" val="2656255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B054-FA31-0882-42A4-CCCB9531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Winners went north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E0696B-F093-BF71-C3CC-885B17457F6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2775" y="2111375"/>
            <a:ext cx="8153400" cy="3473450"/>
          </a:xfrm>
        </p:spPr>
      </p:pic>
    </p:spTree>
    <p:extLst>
      <p:ext uri="{BB962C8B-B14F-4D97-AF65-F5344CB8AC3E}">
        <p14:creationId xmlns:p14="http://schemas.microsoft.com/office/powerpoint/2010/main" val="2472370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AE6E-5114-0EE4-8F60-51623485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Then 60Km in and out… </a:t>
            </a:r>
            <a:r>
              <a:rPr lang="en-GB" dirty="0" err="1"/>
              <a:t>Bugwipers</a:t>
            </a:r>
            <a:r>
              <a:rPr lang="en-GB" dirty="0"/>
              <a:t>!</a:t>
            </a:r>
          </a:p>
        </p:txBody>
      </p:sp>
      <p:pic>
        <p:nvPicPr>
          <p:cNvPr id="13" name="NitraDay4">
            <a:hlinkClick r:id="" action="ppaction://media"/>
            <a:extLst>
              <a:ext uri="{FF2B5EF4-FFF2-40B4-BE49-F238E27FC236}">
                <a16:creationId xmlns:a16="http://schemas.microsoft.com/office/drawing/2014/main" id="{E5977BB6-9102-DF39-30C2-BBFA88E4B967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600" y="1600200"/>
            <a:ext cx="6889750" cy="4495800"/>
          </a:xfrm>
        </p:spPr>
      </p:pic>
    </p:spTree>
    <p:extLst>
      <p:ext uri="{BB962C8B-B14F-4D97-AF65-F5344CB8AC3E}">
        <p14:creationId xmlns:p14="http://schemas.microsoft.com/office/powerpoint/2010/main" val="34764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53DF-C846-4E24-AEA0-8FD66DEF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3D3A-8B88-444E-A274-CCE1D51D5C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Started with the pack and went well as a team</a:t>
            </a:r>
          </a:p>
          <a:p>
            <a:pPr lvl="1"/>
            <a:r>
              <a:rPr lang="en-GB" dirty="0"/>
              <a:t>Winner did start early and went North</a:t>
            </a:r>
          </a:p>
          <a:p>
            <a:pPr lvl="1"/>
            <a:r>
              <a:rPr lang="en-GB" dirty="0"/>
              <a:t>Other early starters did not finish</a:t>
            </a:r>
          </a:p>
          <a:p>
            <a:r>
              <a:rPr lang="en-GB" dirty="0"/>
              <a:t>Did not feed the post box!</a:t>
            </a:r>
          </a:p>
          <a:p>
            <a:pPr lvl="1"/>
            <a:r>
              <a:rPr lang="en-GB" dirty="0"/>
              <a:t>Used the 60:1 to get in and out cleanly</a:t>
            </a:r>
          </a:p>
          <a:p>
            <a:pPr lvl="1"/>
            <a:r>
              <a:rPr lang="en-GB" dirty="0"/>
              <a:t>But I always fell away in the long glides</a:t>
            </a:r>
          </a:p>
          <a:p>
            <a:pPr lvl="1"/>
            <a:r>
              <a:rPr lang="en-GB" dirty="0"/>
              <a:t>Got unlucky with the </a:t>
            </a:r>
            <a:r>
              <a:rPr lang="en-GB" dirty="0" err="1"/>
              <a:t>bugwipers</a:t>
            </a:r>
            <a:r>
              <a:rPr lang="en-GB" dirty="0"/>
              <a:t>! </a:t>
            </a:r>
            <a:r>
              <a:rPr lang="en-GB" dirty="0" err="1"/>
              <a:t>Grrr</a:t>
            </a:r>
            <a:endParaRPr lang="en-GB" dirty="0"/>
          </a:p>
          <a:p>
            <a:r>
              <a:rPr lang="en-GB" dirty="0"/>
              <a:t>Optimum Decisions</a:t>
            </a:r>
          </a:p>
          <a:p>
            <a:pPr lvl="1"/>
            <a:r>
              <a:rPr lang="en-GB" dirty="0"/>
              <a:t>Got it spot on: low risk, high reward</a:t>
            </a:r>
          </a:p>
          <a:p>
            <a:pPr lvl="1"/>
            <a:r>
              <a:rPr lang="en-GB" dirty="0"/>
              <a:t>Pete &amp; Steve in top 4, I got back improved over-all</a:t>
            </a:r>
          </a:p>
          <a:p>
            <a:r>
              <a:rPr lang="en-GB" dirty="0"/>
              <a:t>Turning point for me to finishing 5</a:t>
            </a:r>
            <a:r>
              <a:rPr lang="en-GB" baseline="30000" dirty="0"/>
              <a:t>th</a:t>
            </a:r>
            <a:r>
              <a:rPr lang="en-GB" dirty="0"/>
              <a:t> over all</a:t>
            </a:r>
          </a:p>
        </p:txBody>
      </p:sp>
    </p:spTree>
    <p:extLst>
      <p:ext uri="{BB962C8B-B14F-4D97-AF65-F5344CB8AC3E}">
        <p14:creationId xmlns:p14="http://schemas.microsoft.com/office/powerpoint/2010/main" val="39604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4D3F-BDAF-40BB-B245-A133445E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Recap: What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344AD-791F-42E3-A6DE-8DAD43CAF32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Practice Setting Up</a:t>
            </a:r>
          </a:p>
          <a:p>
            <a:pPr lvl="1"/>
            <a:r>
              <a:rPr lang="en-GB" dirty="0"/>
              <a:t>Set up a few AATs in your instruments before the comp</a:t>
            </a:r>
          </a:p>
          <a:p>
            <a:r>
              <a:rPr lang="en-GB" dirty="0"/>
              <a:t>Golden Rule is get back (fast if possible)</a:t>
            </a:r>
          </a:p>
          <a:p>
            <a:pPr lvl="1"/>
            <a:r>
              <a:rPr lang="en-GB" dirty="0"/>
              <a:t>AAT are speed tasks round a variable course</a:t>
            </a:r>
          </a:p>
          <a:p>
            <a:r>
              <a:rPr lang="en-GB" dirty="0"/>
              <a:t>Enjoy the Flexibility to get best from the weather</a:t>
            </a:r>
          </a:p>
          <a:p>
            <a:pPr lvl="1"/>
            <a:r>
              <a:rPr lang="en-GB" dirty="0"/>
              <a:t>Follow the streets and climbs, take bigger diversions</a:t>
            </a:r>
          </a:p>
          <a:p>
            <a:pPr lvl="1"/>
            <a:r>
              <a:rPr lang="en-GB" dirty="0"/>
              <a:t>Use initial plan as guidance in flight</a:t>
            </a:r>
          </a:p>
          <a:p>
            <a:pPr lvl="1"/>
            <a:r>
              <a:rPr lang="en-GB" dirty="0"/>
              <a:t>If it is going well, keep going (within reason)</a:t>
            </a:r>
          </a:p>
          <a:p>
            <a:r>
              <a:rPr lang="en-GB" dirty="0"/>
              <a:t>Focus on the Weather, not Instruments or the Time</a:t>
            </a:r>
          </a:p>
          <a:p>
            <a:pPr lvl="1"/>
            <a:r>
              <a:rPr lang="en-GB" dirty="0"/>
              <a:t>More important to keep the speed up than perfect time</a:t>
            </a:r>
          </a:p>
          <a:p>
            <a:pPr lvl="1"/>
            <a:r>
              <a:rPr lang="en-GB" dirty="0"/>
              <a:t>Ideally be on final climb or glide as time runs out</a:t>
            </a:r>
          </a:p>
        </p:txBody>
      </p:sp>
    </p:spTree>
    <p:extLst>
      <p:ext uri="{BB962C8B-B14F-4D97-AF65-F5344CB8AC3E}">
        <p14:creationId xmlns:p14="http://schemas.microsoft.com/office/powerpoint/2010/main" val="9039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EC51-6462-4A03-E3ED-D926145B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24FB9-03B0-C7B8-70AB-7CC6CF5F48A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H:\Gliding\Traces Comps\2007 Opens\Day3</a:t>
            </a:r>
          </a:p>
          <a:p>
            <a:r>
              <a:rPr lang="en-GB" dirty="0"/>
              <a:t>H:\Gliding\Traces Comps\2012 WGC\15m\Day 12 15m</a:t>
            </a:r>
          </a:p>
          <a:p>
            <a:r>
              <a:rPr lang="en-GB" dirty="0"/>
              <a:t>H:\Gliding\Traces Comps\2007 18m\779</a:t>
            </a:r>
          </a:p>
          <a:p>
            <a:r>
              <a:rPr lang="en-GB" dirty="0"/>
              <a:t>H:\Gliding\Traces Comps\2009 Nitra\Open\Open Day 4</a:t>
            </a:r>
          </a:p>
          <a:p>
            <a:r>
              <a:rPr lang="en-GB" dirty="0"/>
              <a:t>H:\Gliding\Traces Comps\2001 WGC\New folder</a:t>
            </a:r>
          </a:p>
        </p:txBody>
      </p:sp>
    </p:spTree>
    <p:extLst>
      <p:ext uri="{BB962C8B-B14F-4D97-AF65-F5344CB8AC3E}">
        <p14:creationId xmlns:p14="http://schemas.microsoft.com/office/powerpoint/2010/main" val="79437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66E89-ED9F-0076-A550-C1DC8F3D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 of a Turning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C0A53-0FF7-43F8-C8C7-1FDA40E2F7D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That part of the sky that you would never visit under any other circumstances</a:t>
            </a:r>
          </a:p>
        </p:txBody>
      </p:sp>
    </p:spTree>
    <p:extLst>
      <p:ext uri="{BB962C8B-B14F-4D97-AF65-F5344CB8AC3E}">
        <p14:creationId xmlns:p14="http://schemas.microsoft.com/office/powerpoint/2010/main" val="418316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F0D62-D63D-DDE7-12F0-4F954417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Assigned Area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9A3DB-D714-ED0E-7E6D-E64A8ED660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Why do we Have AATs?</a:t>
            </a:r>
          </a:p>
          <a:p>
            <a:pPr lvl="1"/>
            <a:r>
              <a:rPr lang="en-GB" dirty="0"/>
              <a:t>Reduce Gaggles, Add Variety</a:t>
            </a:r>
          </a:p>
          <a:p>
            <a:pPr lvl="1"/>
            <a:r>
              <a:rPr lang="en-GB" dirty="0"/>
              <a:t>Fit with the other scoring tasks</a:t>
            </a:r>
          </a:p>
          <a:p>
            <a:r>
              <a:rPr lang="en-GB" dirty="0"/>
              <a:t>An AAT is a racing task around Areas</a:t>
            </a:r>
          </a:p>
          <a:p>
            <a:pPr lvl="1"/>
            <a:r>
              <a:rPr lang="en-GB" dirty="0"/>
              <a:t>Not a distance task! It’s a race.</a:t>
            </a:r>
          </a:p>
          <a:p>
            <a:r>
              <a:rPr lang="en-GB" dirty="0"/>
              <a:t>You can choose where to turn within each Area</a:t>
            </a:r>
          </a:p>
          <a:p>
            <a:pPr lvl="1"/>
            <a:r>
              <a:rPr lang="en-GB" dirty="0"/>
              <a:t>Your Distance is scored from the best point in each</a:t>
            </a:r>
          </a:p>
          <a:p>
            <a:r>
              <a:rPr lang="en-GB" dirty="0"/>
              <a:t>You should keep going for the Task Time</a:t>
            </a:r>
          </a:p>
          <a:p>
            <a:pPr lvl="1"/>
            <a:r>
              <a:rPr lang="en-GB" dirty="0"/>
              <a:t>If you fly for less time, your speed is Distance/Task Time</a:t>
            </a:r>
          </a:p>
          <a:p>
            <a:r>
              <a:rPr lang="en-GB" dirty="0"/>
              <a:t>Fastest Flight Wins! </a:t>
            </a:r>
          </a:p>
        </p:txBody>
      </p:sp>
    </p:spTree>
    <p:extLst>
      <p:ext uri="{BB962C8B-B14F-4D97-AF65-F5344CB8AC3E}">
        <p14:creationId xmlns:p14="http://schemas.microsoft.com/office/powerpoint/2010/main" val="206692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A517B-B7EA-4E48-8236-5B8828AC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Best Use of AATs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A704D-7534-4634-B32B-B85B09FD49F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Uniform Day</a:t>
            </a:r>
          </a:p>
          <a:p>
            <a:pPr lvl="1"/>
            <a:r>
              <a:rPr lang="en-GB" dirty="0"/>
              <a:t>Doesn’t have to be great, just predictable</a:t>
            </a:r>
          </a:p>
          <a:p>
            <a:pPr lvl="1"/>
            <a:r>
              <a:rPr lang="en-GB" dirty="0"/>
              <a:t>Should not have a big change event during the day</a:t>
            </a:r>
          </a:p>
          <a:p>
            <a:r>
              <a:rPr lang="en-GB" dirty="0"/>
              <a:t>Don’t quite know how far you can go?</a:t>
            </a:r>
          </a:p>
          <a:p>
            <a:pPr lvl="1"/>
            <a:r>
              <a:rPr lang="en-GB" dirty="0"/>
              <a:t>Might get pretty good, or really excellent</a:t>
            </a:r>
          </a:p>
          <a:p>
            <a:pPr lvl="1"/>
            <a:r>
              <a:rPr lang="en-GB" dirty="0"/>
              <a:t>Pilot can adjust and avoid Task Setter embarrassment</a:t>
            </a:r>
          </a:p>
          <a:p>
            <a:r>
              <a:rPr lang="en-GB" dirty="0"/>
              <a:t>Time and Distance should allow Options</a:t>
            </a:r>
          </a:p>
          <a:p>
            <a:pPr lvl="1"/>
            <a:r>
              <a:rPr lang="en-GB" dirty="0"/>
              <a:t>Avoid running out of space or just doing minimum distance!</a:t>
            </a:r>
          </a:p>
          <a:p>
            <a:r>
              <a:rPr lang="en-GB" dirty="0"/>
              <a:t>Allow Freedom for Pilot Creativity</a:t>
            </a:r>
          </a:p>
          <a:p>
            <a:pPr lvl="1"/>
            <a:r>
              <a:rPr lang="en-GB" dirty="0"/>
              <a:t>Allow you to navigate to make most of the conditions</a:t>
            </a:r>
          </a:p>
          <a:p>
            <a:pPr lvl="1"/>
            <a:r>
              <a:rPr lang="en-GB" dirty="0"/>
              <a:t>Not blocked in by airspace, geography or weather</a:t>
            </a:r>
          </a:p>
        </p:txBody>
      </p:sp>
    </p:spTree>
    <p:extLst>
      <p:ext uri="{BB962C8B-B14F-4D97-AF65-F5344CB8AC3E}">
        <p14:creationId xmlns:p14="http://schemas.microsoft.com/office/powerpoint/2010/main" val="28942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A34B0-AF57-48EB-B7F2-12B99804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Extended OR with Adjustment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A9FB80-F438-42F0-A20C-B686D3FEF30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887095"/>
            <a:ext cx="8153400" cy="3922009"/>
          </a:xfrm>
        </p:spPr>
      </p:pic>
    </p:spTree>
    <p:extLst>
      <p:ext uri="{BB962C8B-B14F-4D97-AF65-F5344CB8AC3E}">
        <p14:creationId xmlns:p14="http://schemas.microsoft.com/office/powerpoint/2010/main" val="25435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31AE-94A3-4B9E-BE3E-F10B82C4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Round the Corner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6A360F-3D7E-451C-A8D5-F0DAE60AF6F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887095"/>
            <a:ext cx="8153400" cy="3922009"/>
          </a:xfrm>
        </p:spPr>
      </p:pic>
    </p:spTree>
    <p:extLst>
      <p:ext uri="{BB962C8B-B14F-4D97-AF65-F5344CB8AC3E}">
        <p14:creationId xmlns:p14="http://schemas.microsoft.com/office/powerpoint/2010/main" val="39047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E2C1-9934-4083-9D01-9102141B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very worst task I have ever flown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464962-7170-4C36-90B0-FED4C325D78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4" y="1600200"/>
            <a:ext cx="7925741" cy="4495800"/>
          </a:xfrm>
        </p:spPr>
      </p:pic>
    </p:spTree>
    <p:extLst>
      <p:ext uri="{BB962C8B-B14F-4D97-AF65-F5344CB8AC3E}">
        <p14:creationId xmlns:p14="http://schemas.microsoft.com/office/powerpoint/2010/main" val="355116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1508</Words>
  <Application>Microsoft Office PowerPoint</Application>
  <PresentationFormat>On-screen Show (4:3)</PresentationFormat>
  <Paragraphs>216</Paragraphs>
  <Slides>35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Tw Cen MT</vt:lpstr>
      <vt:lpstr>Wingdings</vt:lpstr>
      <vt:lpstr>Wingdings 2</vt:lpstr>
      <vt:lpstr>Median</vt:lpstr>
      <vt:lpstr>Competitions</vt:lpstr>
      <vt:lpstr>Planning, Flying, Surviving AATs</vt:lpstr>
      <vt:lpstr>Definition of a Racing Task</vt:lpstr>
      <vt:lpstr>Definition of a Turning Point</vt:lpstr>
      <vt:lpstr>Assigned Area Task</vt:lpstr>
      <vt:lpstr>The Best Use of AATs</vt:lpstr>
      <vt:lpstr>Extended OR with Adjustment</vt:lpstr>
      <vt:lpstr>Round the Corner</vt:lpstr>
      <vt:lpstr>The very worst task I have ever flown</vt:lpstr>
      <vt:lpstr>Side Bar: Competition Scoring</vt:lpstr>
      <vt:lpstr>What Is Y?</vt:lpstr>
      <vt:lpstr>Find Max Points: Devaluation</vt:lpstr>
      <vt:lpstr>Split of Speed vs Distance</vt:lpstr>
      <vt:lpstr>Rules of AAT</vt:lpstr>
      <vt:lpstr>What does that mean?</vt:lpstr>
      <vt:lpstr>What do you Do!</vt:lpstr>
      <vt:lpstr>Prepare your Navigation</vt:lpstr>
      <vt:lpstr>On the Ground: Task Setup</vt:lpstr>
      <vt:lpstr>On the Ground- Continued</vt:lpstr>
      <vt:lpstr>Monitoring Flying Time</vt:lpstr>
      <vt:lpstr>Golden Rule of  Instruments</vt:lpstr>
      <vt:lpstr>End Game</vt:lpstr>
      <vt:lpstr>Managing Time and Distance</vt:lpstr>
      <vt:lpstr>At the start: others turning on 2nd leg</vt:lpstr>
      <vt:lpstr>Decision Made: go for distance</vt:lpstr>
      <vt:lpstr>Realising you have a problem</vt:lpstr>
      <vt:lpstr>Result: successful recovery</vt:lpstr>
      <vt:lpstr>Nitra 2009, Day 4</vt:lpstr>
      <vt:lpstr>Task Overview</vt:lpstr>
      <vt:lpstr>With the pack, Some early starters</vt:lpstr>
      <vt:lpstr>Winners went north</vt:lpstr>
      <vt:lpstr>Then 60Km in and out… Bugwipers!</vt:lpstr>
      <vt:lpstr>Result:</vt:lpstr>
      <vt:lpstr>Recap: What to Do</vt:lpstr>
      <vt:lpstr>PowerPoint Presentation</vt:lpstr>
    </vt:vector>
  </TitlesOfParts>
  <Company>Reed Elsevier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Faster</dc:title>
  <dc:creator>Ed Johnston</dc:creator>
  <cp:lastModifiedBy>Ed Johnston</cp:lastModifiedBy>
  <cp:revision>140</cp:revision>
  <dcterms:created xsi:type="dcterms:W3CDTF">2013-10-21T15:59:33Z</dcterms:created>
  <dcterms:modified xsi:type="dcterms:W3CDTF">2024-06-11T10:40:37Z</dcterms:modified>
</cp:coreProperties>
</file>